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Pluma Bold" charset="1" panose="00000000000000000000"/>
      <p:regular r:id="rId35"/>
    </p:embeddedFont>
    <p:embeddedFont>
      <p:font typeface="Pluma" charset="1" panose="00000000000000000000"/>
      <p:regular r:id="rId36"/>
    </p:embeddedFont>
    <p:embeddedFont>
      <p:font typeface="Tenor Sans" charset="1" panose="02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47.png" Type="http://schemas.openxmlformats.org/officeDocument/2006/relationships/image"/><Relationship Id="rId17" Target="../media/image4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29.png" Type="http://schemas.openxmlformats.org/officeDocument/2006/relationships/image"/><Relationship Id="rId15" Target="../media/image3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1.png" Type="http://schemas.openxmlformats.org/officeDocument/2006/relationships/image"/><Relationship Id="rId17" Target="../media/image12.svg" Type="http://schemas.openxmlformats.org/officeDocument/2006/relationships/image"/><Relationship Id="rId18" Target="../media/image41.png" Type="http://schemas.openxmlformats.org/officeDocument/2006/relationships/image"/><Relationship Id="rId19" Target="../media/image42.svg" Type="http://schemas.openxmlformats.org/officeDocument/2006/relationships/image"/><Relationship Id="rId2" Target="../media/image1.png" Type="http://schemas.openxmlformats.org/officeDocument/2006/relationships/image"/><Relationship Id="rId20" Target="../media/image43.png" Type="http://schemas.openxmlformats.org/officeDocument/2006/relationships/image"/><Relationship Id="rId21" Target="../media/image44.sv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51.png" Type="http://schemas.openxmlformats.org/officeDocument/2006/relationships/image"/><Relationship Id="rId13" Target="../media/image52.svg" Type="http://schemas.openxmlformats.org/officeDocument/2006/relationships/image"/><Relationship Id="rId14" Target="../media/image53.png" Type="http://schemas.openxmlformats.org/officeDocument/2006/relationships/image"/><Relationship Id="rId15" Target="../media/image5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53.png" Type="http://schemas.openxmlformats.org/officeDocument/2006/relationships/image"/><Relationship Id="rId13" Target="../media/image54.svg" Type="http://schemas.openxmlformats.org/officeDocument/2006/relationships/image"/><Relationship Id="rId14" Target="../media/image5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14" Target="../media/image58.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14" Target="../media/image59.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14" Target="../media/image60.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56.png" Type="http://schemas.openxmlformats.org/officeDocument/2006/relationships/image"/><Relationship Id="rId13" Target="../media/image57.svg" Type="http://schemas.openxmlformats.org/officeDocument/2006/relationships/image"/><Relationship Id="rId14" Target="../media/image53.png" Type="http://schemas.openxmlformats.org/officeDocument/2006/relationships/image"/><Relationship Id="rId15" Target="../media/image54.svg" Type="http://schemas.openxmlformats.org/officeDocument/2006/relationships/image"/><Relationship Id="rId16" Target="../media/image43.png" Type="http://schemas.openxmlformats.org/officeDocument/2006/relationships/image"/><Relationship Id="rId17" Target="../media/image44.svg" Type="http://schemas.openxmlformats.org/officeDocument/2006/relationships/image"/><Relationship Id="rId18" Target="../media/image63.pn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svg" Type="http://schemas.openxmlformats.org/officeDocument/2006/relationships/image"/><Relationship Id="rId12" Target="../media/image53.png" Type="http://schemas.openxmlformats.org/officeDocument/2006/relationships/image"/><Relationship Id="rId13" Target="../media/image54.svg" Type="http://schemas.openxmlformats.org/officeDocument/2006/relationships/image"/><Relationship Id="rId14" Target="../media/image43.png" Type="http://schemas.openxmlformats.org/officeDocument/2006/relationships/image"/><Relationship Id="rId15" Target="../media/image44.svg" Type="http://schemas.openxmlformats.org/officeDocument/2006/relationships/image"/><Relationship Id="rId16" Target="../media/image64.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svg" Type="http://schemas.openxmlformats.org/officeDocument/2006/relationships/image"/><Relationship Id="rId12" Target="../media/image53.png" Type="http://schemas.openxmlformats.org/officeDocument/2006/relationships/image"/><Relationship Id="rId13" Target="../media/image54.svg" Type="http://schemas.openxmlformats.org/officeDocument/2006/relationships/image"/><Relationship Id="rId14" Target="../media/image43.png" Type="http://schemas.openxmlformats.org/officeDocument/2006/relationships/image"/><Relationship Id="rId15" Target="../media/image44.svg" Type="http://schemas.openxmlformats.org/officeDocument/2006/relationships/image"/><Relationship Id="rId16" Target="../media/image65.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14" Target="../media/image66.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56.png" Type="http://schemas.openxmlformats.org/officeDocument/2006/relationships/image"/><Relationship Id="rId13" Target="../media/image57.svg" Type="http://schemas.openxmlformats.org/officeDocument/2006/relationships/image"/><Relationship Id="rId14" Target="../media/image53.png" Type="http://schemas.openxmlformats.org/officeDocument/2006/relationships/image"/><Relationship Id="rId15" Target="../media/image54.svg" Type="http://schemas.openxmlformats.org/officeDocument/2006/relationships/image"/><Relationship Id="rId16" Target="../media/image43.png" Type="http://schemas.openxmlformats.org/officeDocument/2006/relationships/image"/><Relationship Id="rId17" Target="../media/image44.svg" Type="http://schemas.openxmlformats.org/officeDocument/2006/relationships/image"/><Relationship Id="rId18" Target="../media/image67.pn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14" Target="../media/image68.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14" Target="../media/image69.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14" Target="../media/image70.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56.png" Type="http://schemas.openxmlformats.org/officeDocument/2006/relationships/image"/><Relationship Id="rId13" Target="../media/image57.svg" Type="http://schemas.openxmlformats.org/officeDocument/2006/relationships/image"/><Relationship Id="rId14" Target="../media/image53.png" Type="http://schemas.openxmlformats.org/officeDocument/2006/relationships/image"/><Relationship Id="rId15" Target="../media/image54.svg" Type="http://schemas.openxmlformats.org/officeDocument/2006/relationships/image"/><Relationship Id="rId16" Target="../media/image43.png" Type="http://schemas.openxmlformats.org/officeDocument/2006/relationships/image"/><Relationship Id="rId17" Target="../media/image44.svg" Type="http://schemas.openxmlformats.org/officeDocument/2006/relationships/image"/><Relationship Id="rId18" Target="../media/image71.pn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56.png" Type="http://schemas.openxmlformats.org/officeDocument/2006/relationships/image"/><Relationship Id="rId13" Target="../media/image57.svg" Type="http://schemas.openxmlformats.org/officeDocument/2006/relationships/image"/><Relationship Id="rId14" Target="../media/image53.png" Type="http://schemas.openxmlformats.org/officeDocument/2006/relationships/image"/><Relationship Id="rId15" Target="../media/image54.svg" Type="http://schemas.openxmlformats.org/officeDocument/2006/relationships/image"/><Relationship Id="rId16" Target="../media/image43.png" Type="http://schemas.openxmlformats.org/officeDocument/2006/relationships/image"/><Relationship Id="rId17" Target="../media/image44.sv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1.png" Type="http://schemas.openxmlformats.org/officeDocument/2006/relationships/image"/><Relationship Id="rId17" Target="../media/image12.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37.png" Type="http://schemas.openxmlformats.org/officeDocument/2006/relationships/image"/><Relationship Id="rId21" Target="../media/image38.svg" Type="http://schemas.openxmlformats.org/officeDocument/2006/relationships/image"/><Relationship Id="rId22" Target="../media/image47.png" Type="http://schemas.openxmlformats.org/officeDocument/2006/relationships/image"/><Relationship Id="rId23" Target="../media/image48.svg" Type="http://schemas.openxmlformats.org/officeDocument/2006/relationships/image"/><Relationship Id="rId3" Target="../media/image2.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1.png" Type="http://schemas.openxmlformats.org/officeDocument/2006/relationships/image"/><Relationship Id="rId17" Target="../media/image12.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37.png" Type="http://schemas.openxmlformats.org/officeDocument/2006/relationships/image"/><Relationship Id="rId21" Target="../media/image38.svg" Type="http://schemas.openxmlformats.org/officeDocument/2006/relationships/image"/><Relationship Id="rId22" Target="../media/image47.png" Type="http://schemas.openxmlformats.org/officeDocument/2006/relationships/image"/><Relationship Id="rId23" Target="../media/image48.svg" Type="http://schemas.openxmlformats.org/officeDocument/2006/relationships/image"/><Relationship Id="rId3" Target="../media/image2.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29.png" Type="http://schemas.openxmlformats.org/officeDocument/2006/relationships/image"/><Relationship Id="rId19" Target="../media/image3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1.png" Type="http://schemas.openxmlformats.org/officeDocument/2006/relationships/image"/><Relationship Id="rId17" Target="../media/image12.svg" Type="http://schemas.openxmlformats.org/officeDocument/2006/relationships/image"/><Relationship Id="rId18" Target="../media/image41.png" Type="http://schemas.openxmlformats.org/officeDocument/2006/relationships/image"/><Relationship Id="rId19" Target="../media/image42.svg" Type="http://schemas.openxmlformats.org/officeDocument/2006/relationships/image"/><Relationship Id="rId2" Target="../media/image1.png" Type="http://schemas.openxmlformats.org/officeDocument/2006/relationships/image"/><Relationship Id="rId20" Target="../media/image43.png" Type="http://schemas.openxmlformats.org/officeDocument/2006/relationships/image"/><Relationship Id="rId21" Target="../media/image44.sv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47.png" Type="http://schemas.openxmlformats.org/officeDocument/2006/relationships/image"/><Relationship Id="rId17" Target="../media/image4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29.png" Type="http://schemas.openxmlformats.org/officeDocument/2006/relationships/image"/><Relationship Id="rId15" Target="../media/image3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49.png" Type="http://schemas.openxmlformats.org/officeDocument/2006/relationships/image"/><Relationship Id="rId15" Target="../media/image5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6218" y="1028700"/>
            <a:ext cx="16375564" cy="8229600"/>
            <a:chOff x="0" y="0"/>
            <a:chExt cx="21834086" cy="10972800"/>
          </a:xfrm>
        </p:grpSpPr>
        <p:sp>
          <p:nvSpPr>
            <p:cNvPr name="Freeform 3" id="3"/>
            <p:cNvSpPr/>
            <p:nvPr/>
          </p:nvSpPr>
          <p:spPr>
            <a:xfrm flipH="false" flipV="false" rot="0">
              <a:off x="0" y="0"/>
              <a:ext cx="10972800" cy="10972800"/>
            </a:xfrm>
            <a:custGeom>
              <a:avLst/>
              <a:gdLst/>
              <a:ahLst/>
              <a:cxnLst/>
              <a:rect r="r" b="b" t="t" l="l"/>
              <a:pathLst>
                <a:path h="10972800" w="10972800">
                  <a:moveTo>
                    <a:pt x="0" y="0"/>
                  </a:moveTo>
                  <a:lnTo>
                    <a:pt x="10972800" y="0"/>
                  </a:lnTo>
                  <a:lnTo>
                    <a:pt x="10972800" y="10972800"/>
                  </a:lnTo>
                  <a:lnTo>
                    <a:pt x="0" y="109728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72800" y="0"/>
              <a:ext cx="10861286" cy="10972800"/>
            </a:xfrm>
            <a:custGeom>
              <a:avLst/>
              <a:gdLst/>
              <a:ahLst/>
              <a:cxnLst/>
              <a:rect r="r" b="b" t="t" l="l"/>
              <a:pathLst>
                <a:path h="10972800" w="10861286">
                  <a:moveTo>
                    <a:pt x="0" y="0"/>
                  </a:moveTo>
                  <a:lnTo>
                    <a:pt x="10861286" y="0"/>
                  </a:lnTo>
                  <a:lnTo>
                    <a:pt x="10861286" y="10972800"/>
                  </a:lnTo>
                  <a:lnTo>
                    <a:pt x="0" y="109728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1026" t="0" r="0" b="0"/>
              </a:stretch>
            </a:blipFill>
          </p:spPr>
        </p:sp>
      </p:grpSp>
      <p:sp>
        <p:nvSpPr>
          <p:cNvPr name="Freeform 5" id="5"/>
          <p:cNvSpPr/>
          <p:nvPr/>
        </p:nvSpPr>
        <p:spPr>
          <a:xfrm flipH="false" flipV="false" rot="0">
            <a:off x="14931594" y="6103377"/>
            <a:ext cx="5260600" cy="5317280"/>
          </a:xfrm>
          <a:custGeom>
            <a:avLst/>
            <a:gdLst/>
            <a:ahLst/>
            <a:cxnLst/>
            <a:rect r="r" b="b" t="t" l="l"/>
            <a:pathLst>
              <a:path h="5317280" w="5260600">
                <a:moveTo>
                  <a:pt x="0" y="0"/>
                </a:moveTo>
                <a:lnTo>
                  <a:pt x="5260600" y="0"/>
                </a:lnTo>
                <a:lnTo>
                  <a:pt x="5260600" y="5317280"/>
                </a:lnTo>
                <a:lnTo>
                  <a:pt x="0" y="53172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921">
            <a:off x="-3898543" y="-1809327"/>
            <a:ext cx="6188911" cy="6147651"/>
          </a:xfrm>
          <a:custGeom>
            <a:avLst/>
            <a:gdLst/>
            <a:ahLst/>
            <a:cxnLst/>
            <a:rect r="r" b="b" t="t" l="l"/>
            <a:pathLst>
              <a:path h="6147651" w="6188911">
                <a:moveTo>
                  <a:pt x="0" y="0"/>
                </a:moveTo>
                <a:lnTo>
                  <a:pt x="6188911" y="0"/>
                </a:lnTo>
                <a:lnTo>
                  <a:pt x="6188911" y="6147651"/>
                </a:lnTo>
                <a:lnTo>
                  <a:pt x="0" y="6147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86674" y="6503912"/>
            <a:ext cx="1735289" cy="4114800"/>
          </a:xfrm>
          <a:custGeom>
            <a:avLst/>
            <a:gdLst/>
            <a:ahLst/>
            <a:cxnLst/>
            <a:rect r="r" b="b" t="t" l="l"/>
            <a:pathLst>
              <a:path h="4114800" w="1735289">
                <a:moveTo>
                  <a:pt x="0" y="0"/>
                </a:moveTo>
                <a:lnTo>
                  <a:pt x="1735288" y="0"/>
                </a:lnTo>
                <a:lnTo>
                  <a:pt x="173528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6222990">
            <a:off x="14748223" y="739502"/>
            <a:ext cx="4438930" cy="2019846"/>
          </a:xfrm>
          <a:custGeom>
            <a:avLst/>
            <a:gdLst/>
            <a:ahLst/>
            <a:cxnLst/>
            <a:rect r="r" b="b" t="t" l="l"/>
            <a:pathLst>
              <a:path h="2019846" w="4438930">
                <a:moveTo>
                  <a:pt x="0" y="0"/>
                </a:moveTo>
                <a:lnTo>
                  <a:pt x="4438930" y="0"/>
                </a:lnTo>
                <a:lnTo>
                  <a:pt x="4438930" y="2019846"/>
                </a:lnTo>
                <a:lnTo>
                  <a:pt x="0" y="20198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5218828" y="6968878"/>
            <a:ext cx="754288" cy="775937"/>
          </a:xfrm>
          <a:custGeom>
            <a:avLst/>
            <a:gdLst/>
            <a:ahLst/>
            <a:cxnLst/>
            <a:rect r="r" b="b" t="t" l="l"/>
            <a:pathLst>
              <a:path h="775937" w="754288">
                <a:moveTo>
                  <a:pt x="0" y="0"/>
                </a:moveTo>
                <a:lnTo>
                  <a:pt x="754288" y="0"/>
                </a:lnTo>
                <a:lnTo>
                  <a:pt x="754288" y="775938"/>
                </a:lnTo>
                <a:lnTo>
                  <a:pt x="0" y="775938"/>
                </a:lnTo>
                <a:lnTo>
                  <a:pt x="0" y="0"/>
                </a:lnTo>
                <a:close/>
              </a:path>
            </a:pathLst>
          </a:custGeom>
          <a:blipFill>
            <a:blip r:embed="rId12">
              <a:extLst>
                <a:ext uri="{96DAC541-7B7A-43D3-8B79-37D633B846F1}">
                  <asvg:svgBlip xmlns:asvg="http://schemas.microsoft.com/office/drawing/2016/SVG/main" r:embed="rId13"/>
                </a:ext>
              </a:extLst>
            </a:blip>
            <a:stretch>
              <a:fillRect l="0" t="-163364" r="-142846" b="0"/>
            </a:stretch>
          </a:blipFill>
        </p:spPr>
      </p:sp>
      <p:sp>
        <p:nvSpPr>
          <p:cNvPr name="TextBox 10" id="10"/>
          <p:cNvSpPr txBox="true"/>
          <p:nvPr/>
        </p:nvSpPr>
        <p:spPr>
          <a:xfrm rot="0">
            <a:off x="2273489" y="4012800"/>
            <a:ext cx="13883499" cy="2090577"/>
          </a:xfrm>
          <a:prstGeom prst="rect">
            <a:avLst/>
          </a:prstGeom>
        </p:spPr>
        <p:txBody>
          <a:bodyPr anchor="t" rtlCol="false" tIns="0" lIns="0" bIns="0" rIns="0">
            <a:spAutoFit/>
          </a:bodyPr>
          <a:lstStyle/>
          <a:p>
            <a:pPr algn="ctr">
              <a:lnSpc>
                <a:spcPts val="14915"/>
              </a:lnSpc>
            </a:pPr>
            <a:r>
              <a:rPr lang="en-US" sz="16573">
                <a:solidFill>
                  <a:srgbClr val="004C42"/>
                </a:solidFill>
                <a:latin typeface="Pluma Bold"/>
                <a:ea typeface="Pluma Bold"/>
                <a:cs typeface="Pluma Bold"/>
                <a:sym typeface="Pluma Bold"/>
              </a:rPr>
              <a:t>GRAPH</a:t>
            </a:r>
          </a:p>
        </p:txBody>
      </p:sp>
      <p:sp>
        <p:nvSpPr>
          <p:cNvPr name="Freeform 11" id="11"/>
          <p:cNvSpPr/>
          <p:nvPr/>
        </p:nvSpPr>
        <p:spPr>
          <a:xfrm flipH="true" flipV="false" rot="0">
            <a:off x="1519200" y="4009313"/>
            <a:ext cx="754288" cy="775937"/>
          </a:xfrm>
          <a:custGeom>
            <a:avLst/>
            <a:gdLst/>
            <a:ahLst/>
            <a:cxnLst/>
            <a:rect r="r" b="b" t="t" l="l"/>
            <a:pathLst>
              <a:path h="775937" w="754288">
                <a:moveTo>
                  <a:pt x="754289" y="0"/>
                </a:moveTo>
                <a:lnTo>
                  <a:pt x="0" y="0"/>
                </a:lnTo>
                <a:lnTo>
                  <a:pt x="0" y="775937"/>
                </a:lnTo>
                <a:lnTo>
                  <a:pt x="754289" y="775937"/>
                </a:lnTo>
                <a:lnTo>
                  <a:pt x="754289" y="0"/>
                </a:lnTo>
                <a:close/>
              </a:path>
            </a:pathLst>
          </a:custGeom>
          <a:blipFill>
            <a:blip r:embed="rId12">
              <a:extLst>
                <a:ext uri="{96DAC541-7B7A-43D3-8B79-37D633B846F1}">
                  <asvg:svgBlip xmlns:asvg="http://schemas.microsoft.com/office/drawing/2016/SVG/main" r:embed="rId13"/>
                </a:ext>
              </a:extLst>
            </a:blip>
            <a:stretch>
              <a:fillRect l="0" t="-163364" r="-142846" b="0"/>
            </a:stretch>
          </a:blipFill>
        </p:spPr>
      </p:sp>
      <p:sp>
        <p:nvSpPr>
          <p:cNvPr name="Freeform 12" id="12"/>
          <p:cNvSpPr/>
          <p:nvPr/>
        </p:nvSpPr>
        <p:spPr>
          <a:xfrm flipH="false" flipV="false" rot="0">
            <a:off x="14535393" y="1749425"/>
            <a:ext cx="562948" cy="609861"/>
          </a:xfrm>
          <a:custGeom>
            <a:avLst/>
            <a:gdLst/>
            <a:ahLst/>
            <a:cxnLst/>
            <a:rect r="r" b="b" t="t" l="l"/>
            <a:pathLst>
              <a:path h="609861" w="562948">
                <a:moveTo>
                  <a:pt x="0" y="0"/>
                </a:moveTo>
                <a:lnTo>
                  <a:pt x="562949" y="0"/>
                </a:lnTo>
                <a:lnTo>
                  <a:pt x="562949" y="609861"/>
                </a:lnTo>
                <a:lnTo>
                  <a:pt x="0" y="609861"/>
                </a:lnTo>
                <a:lnTo>
                  <a:pt x="0" y="0"/>
                </a:lnTo>
                <a:close/>
              </a:path>
            </a:pathLst>
          </a:custGeom>
          <a:blipFill>
            <a:blip r:embed="rId14">
              <a:extLst>
                <a:ext uri="{96DAC541-7B7A-43D3-8B79-37D633B846F1}">
                  <asvg:svgBlip xmlns:asvg="http://schemas.microsoft.com/office/drawing/2016/SVG/main" r:embed="rId15"/>
                </a:ext>
              </a:extLst>
            </a:blip>
            <a:stretch>
              <a:fillRect l="-254470" t="-232775" r="-26687" b="-59741"/>
            </a:stretch>
          </a:blipFill>
        </p:spPr>
      </p:sp>
      <p:sp>
        <p:nvSpPr>
          <p:cNvPr name="Freeform 13" id="13"/>
          <p:cNvSpPr/>
          <p:nvPr/>
        </p:nvSpPr>
        <p:spPr>
          <a:xfrm flipH="true" flipV="false" rot="0">
            <a:off x="3554754" y="8152157"/>
            <a:ext cx="562948" cy="609861"/>
          </a:xfrm>
          <a:custGeom>
            <a:avLst/>
            <a:gdLst/>
            <a:ahLst/>
            <a:cxnLst/>
            <a:rect r="r" b="b" t="t" l="l"/>
            <a:pathLst>
              <a:path h="609861" w="562948">
                <a:moveTo>
                  <a:pt x="562949" y="0"/>
                </a:moveTo>
                <a:lnTo>
                  <a:pt x="0" y="0"/>
                </a:lnTo>
                <a:lnTo>
                  <a:pt x="0" y="609860"/>
                </a:lnTo>
                <a:lnTo>
                  <a:pt x="562949" y="609860"/>
                </a:lnTo>
                <a:lnTo>
                  <a:pt x="562949" y="0"/>
                </a:lnTo>
                <a:close/>
              </a:path>
            </a:pathLst>
          </a:custGeom>
          <a:blipFill>
            <a:blip r:embed="rId14">
              <a:extLst>
                <a:ext uri="{96DAC541-7B7A-43D3-8B79-37D633B846F1}">
                  <asvg:svgBlip xmlns:asvg="http://schemas.microsoft.com/office/drawing/2016/SVG/main" r:embed="rId15"/>
                </a:ext>
              </a:extLst>
            </a:blip>
            <a:stretch>
              <a:fillRect l="-254470" t="-232775" r="-26687" b="-59741"/>
            </a:stretch>
          </a:blipFill>
        </p:spPr>
      </p:sp>
      <p:sp>
        <p:nvSpPr>
          <p:cNvPr name="TextBox 14" id="14"/>
          <p:cNvSpPr txBox="true"/>
          <p:nvPr/>
        </p:nvSpPr>
        <p:spPr>
          <a:xfrm rot="0">
            <a:off x="6055497" y="5932476"/>
            <a:ext cx="6177007" cy="427528"/>
          </a:xfrm>
          <a:prstGeom prst="rect">
            <a:avLst/>
          </a:prstGeom>
        </p:spPr>
        <p:txBody>
          <a:bodyPr anchor="t" rtlCol="false" tIns="0" lIns="0" bIns="0" rIns="0">
            <a:spAutoFit/>
          </a:bodyPr>
          <a:lstStyle/>
          <a:p>
            <a:pPr algn="ctr">
              <a:lnSpc>
                <a:spcPts val="3037"/>
              </a:lnSpc>
            </a:pPr>
            <a:r>
              <a:rPr lang="en-US" sz="3375">
                <a:solidFill>
                  <a:srgbClr val="004C42"/>
                </a:solidFill>
                <a:latin typeface="Pluma"/>
                <a:ea typeface="Pluma"/>
                <a:cs typeface="Pluma"/>
                <a:sym typeface="Pluma"/>
              </a:rPr>
              <a:t>by kelompok 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85818" y="1028700"/>
            <a:ext cx="8145964" cy="8229600"/>
          </a:xfrm>
          <a:custGeom>
            <a:avLst/>
            <a:gdLst/>
            <a:ahLst/>
            <a:cxnLst/>
            <a:rect r="r" b="b" t="t" l="l"/>
            <a:pathLst>
              <a:path h="8229600" w="8145964">
                <a:moveTo>
                  <a:pt x="0" y="0"/>
                </a:moveTo>
                <a:lnTo>
                  <a:pt x="8145964" y="0"/>
                </a:lnTo>
                <a:lnTo>
                  <a:pt x="8145964" y="8229600"/>
                </a:lnTo>
                <a:lnTo>
                  <a:pt x="0" y="82296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1026" t="0" r="0" b="0"/>
            </a:stretch>
          </a:blipFill>
        </p:spPr>
      </p:sp>
      <p:grpSp>
        <p:nvGrpSpPr>
          <p:cNvPr name="Group 3" id="3"/>
          <p:cNvGrpSpPr/>
          <p:nvPr/>
        </p:nvGrpSpPr>
        <p:grpSpPr>
          <a:xfrm rot="0">
            <a:off x="1331787" y="3011524"/>
            <a:ext cx="11818651" cy="2864777"/>
            <a:chOff x="0" y="0"/>
            <a:chExt cx="15758201" cy="3819703"/>
          </a:xfrm>
        </p:grpSpPr>
        <p:sp>
          <p:nvSpPr>
            <p:cNvPr name="Freeform 4" id="4"/>
            <p:cNvSpPr/>
            <p:nvPr/>
          </p:nvSpPr>
          <p:spPr>
            <a:xfrm flipH="false" flipV="false" rot="0">
              <a:off x="0"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807825"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615650"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385217"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8" id="8"/>
          <p:cNvSpPr/>
          <p:nvPr/>
        </p:nvSpPr>
        <p:spPr>
          <a:xfrm flipH="false" flipV="false" rot="2553361">
            <a:off x="14044152" y="239967"/>
            <a:ext cx="1080164" cy="951436"/>
          </a:xfrm>
          <a:custGeom>
            <a:avLst/>
            <a:gdLst/>
            <a:ahLst/>
            <a:cxnLst/>
            <a:rect r="r" b="b" t="t" l="l"/>
            <a:pathLst>
              <a:path h="951436" w="1080164">
                <a:moveTo>
                  <a:pt x="0" y="0"/>
                </a:moveTo>
                <a:lnTo>
                  <a:pt x="1080165" y="0"/>
                </a:lnTo>
                <a:lnTo>
                  <a:pt x="1080165" y="951436"/>
                </a:lnTo>
                <a:lnTo>
                  <a:pt x="0" y="9514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30312" y="7724201"/>
            <a:ext cx="1423572" cy="1438910"/>
          </a:xfrm>
          <a:custGeom>
            <a:avLst/>
            <a:gdLst/>
            <a:ahLst/>
            <a:cxnLst/>
            <a:rect r="r" b="b" t="t" l="l"/>
            <a:pathLst>
              <a:path h="1438910" w="1423572">
                <a:moveTo>
                  <a:pt x="0" y="0"/>
                </a:moveTo>
                <a:lnTo>
                  <a:pt x="1423572" y="0"/>
                </a:lnTo>
                <a:lnTo>
                  <a:pt x="1423572" y="1438910"/>
                </a:lnTo>
                <a:lnTo>
                  <a:pt x="0" y="14389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false" rot="0">
            <a:off x="14950057" y="1028700"/>
            <a:ext cx="4055537" cy="3755827"/>
          </a:xfrm>
          <a:custGeom>
            <a:avLst/>
            <a:gdLst/>
            <a:ahLst/>
            <a:cxnLst/>
            <a:rect r="r" b="b" t="t" l="l"/>
            <a:pathLst>
              <a:path h="3755827" w="4055537">
                <a:moveTo>
                  <a:pt x="4055538" y="0"/>
                </a:moveTo>
                <a:lnTo>
                  <a:pt x="0" y="0"/>
                </a:lnTo>
                <a:lnTo>
                  <a:pt x="0" y="3755827"/>
                </a:lnTo>
                <a:lnTo>
                  <a:pt x="4055538" y="3755827"/>
                </a:lnTo>
                <a:lnTo>
                  <a:pt x="4055538"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true" flipV="false" rot="0">
            <a:off x="16977826" y="5060300"/>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12">
              <a:extLst>
                <a:ext uri="{96DAC541-7B7A-43D3-8B79-37D633B846F1}">
                  <asvg:svgBlip xmlns:asvg="http://schemas.microsoft.com/office/drawing/2016/SVG/main" r:embed="rId13"/>
                </a:ext>
              </a:extLst>
            </a:blip>
            <a:stretch>
              <a:fillRect l="-254470" t="-232775" r="-26687" b="-59741"/>
            </a:stretch>
          </a:blipFill>
        </p:spPr>
      </p:sp>
      <p:sp>
        <p:nvSpPr>
          <p:cNvPr name="Freeform 12" id="12"/>
          <p:cNvSpPr/>
          <p:nvPr/>
        </p:nvSpPr>
        <p:spPr>
          <a:xfrm flipH="true" flipV="false" rot="0">
            <a:off x="15438861" y="3734617"/>
            <a:ext cx="680934" cy="700478"/>
          </a:xfrm>
          <a:custGeom>
            <a:avLst/>
            <a:gdLst/>
            <a:ahLst/>
            <a:cxnLst/>
            <a:rect r="r" b="b" t="t" l="l"/>
            <a:pathLst>
              <a:path h="700478" w="680934">
                <a:moveTo>
                  <a:pt x="680933" y="0"/>
                </a:moveTo>
                <a:lnTo>
                  <a:pt x="0" y="0"/>
                </a:lnTo>
                <a:lnTo>
                  <a:pt x="0" y="700477"/>
                </a:lnTo>
                <a:lnTo>
                  <a:pt x="680933" y="700477"/>
                </a:lnTo>
                <a:lnTo>
                  <a:pt x="680933" y="0"/>
                </a:lnTo>
                <a:close/>
              </a:path>
            </a:pathLst>
          </a:custGeom>
          <a:blipFill>
            <a:blip r:embed="rId14">
              <a:extLst>
                <a:ext uri="{96DAC541-7B7A-43D3-8B79-37D633B846F1}">
                  <asvg:svgBlip xmlns:asvg="http://schemas.microsoft.com/office/drawing/2016/SVG/main" r:embed="rId15"/>
                </a:ext>
              </a:extLst>
            </a:blip>
            <a:stretch>
              <a:fillRect l="0" t="-163364" r="-142846" b="0"/>
            </a:stretch>
          </a:blipFill>
        </p:spPr>
      </p:sp>
      <p:sp>
        <p:nvSpPr>
          <p:cNvPr name="Freeform 13" id="13"/>
          <p:cNvSpPr/>
          <p:nvPr/>
        </p:nvSpPr>
        <p:spPr>
          <a:xfrm flipH="false" flipV="false" rot="0">
            <a:off x="13380602" y="6279295"/>
            <a:ext cx="1923199" cy="4560381"/>
          </a:xfrm>
          <a:custGeom>
            <a:avLst/>
            <a:gdLst/>
            <a:ahLst/>
            <a:cxnLst/>
            <a:rect r="r" b="b" t="t" l="l"/>
            <a:pathLst>
              <a:path h="4560381" w="1923199">
                <a:moveTo>
                  <a:pt x="0" y="0"/>
                </a:moveTo>
                <a:lnTo>
                  <a:pt x="1923199" y="0"/>
                </a:lnTo>
                <a:lnTo>
                  <a:pt x="1923199" y="4560382"/>
                </a:lnTo>
                <a:lnTo>
                  <a:pt x="0" y="45603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1028700" y="1228725"/>
            <a:ext cx="12600002" cy="1731651"/>
          </a:xfrm>
          <a:prstGeom prst="rect">
            <a:avLst/>
          </a:prstGeom>
        </p:spPr>
        <p:txBody>
          <a:bodyPr anchor="t" rtlCol="false" tIns="0" lIns="0" bIns="0" rIns="0">
            <a:spAutoFit/>
          </a:bodyPr>
          <a:lstStyle/>
          <a:p>
            <a:pPr algn="ctr">
              <a:lnSpc>
                <a:spcPts val="6480"/>
              </a:lnSpc>
            </a:pPr>
            <a:r>
              <a:rPr lang="en-US" sz="7200">
                <a:solidFill>
                  <a:srgbClr val="004C42"/>
                </a:solidFill>
                <a:latin typeface="Pluma Bold"/>
                <a:ea typeface="Pluma Bold"/>
                <a:cs typeface="Pluma Bold"/>
                <a:sym typeface="Pluma Bold"/>
              </a:rPr>
              <a:t>Shortest path tree DALAM GRAPH</a:t>
            </a:r>
          </a:p>
        </p:txBody>
      </p:sp>
      <p:sp>
        <p:nvSpPr>
          <p:cNvPr name="Freeform 15" id="15"/>
          <p:cNvSpPr/>
          <p:nvPr/>
        </p:nvSpPr>
        <p:spPr>
          <a:xfrm flipH="false" flipV="false" rot="0">
            <a:off x="4076787" y="8912759"/>
            <a:ext cx="486734" cy="500704"/>
          </a:xfrm>
          <a:custGeom>
            <a:avLst/>
            <a:gdLst/>
            <a:ahLst/>
            <a:cxnLst/>
            <a:rect r="r" b="b" t="t" l="l"/>
            <a:pathLst>
              <a:path h="500704" w="486734">
                <a:moveTo>
                  <a:pt x="0" y="0"/>
                </a:moveTo>
                <a:lnTo>
                  <a:pt x="486734" y="0"/>
                </a:lnTo>
                <a:lnTo>
                  <a:pt x="486734" y="500704"/>
                </a:lnTo>
                <a:lnTo>
                  <a:pt x="0" y="500704"/>
                </a:lnTo>
                <a:lnTo>
                  <a:pt x="0" y="0"/>
                </a:lnTo>
                <a:close/>
              </a:path>
            </a:pathLst>
          </a:custGeom>
          <a:blipFill>
            <a:blip r:embed="rId14">
              <a:extLst>
                <a:ext uri="{96DAC541-7B7A-43D3-8B79-37D633B846F1}">
                  <asvg:svgBlip xmlns:asvg="http://schemas.microsoft.com/office/drawing/2016/SVG/main" r:embed="rId15"/>
                </a:ext>
              </a:extLst>
            </a:blip>
            <a:stretch>
              <a:fillRect l="0" t="-163364" r="-142846" b="0"/>
            </a:stretch>
          </a:blipFill>
        </p:spPr>
      </p:sp>
      <p:sp>
        <p:nvSpPr>
          <p:cNvPr name="Freeform 16" id="16"/>
          <p:cNvSpPr/>
          <p:nvPr/>
        </p:nvSpPr>
        <p:spPr>
          <a:xfrm flipH="false" flipV="false" rot="0">
            <a:off x="0" y="723770"/>
            <a:ext cx="562948" cy="609861"/>
          </a:xfrm>
          <a:custGeom>
            <a:avLst/>
            <a:gdLst/>
            <a:ahLst/>
            <a:cxnLst/>
            <a:rect r="r" b="b" t="t" l="l"/>
            <a:pathLst>
              <a:path h="609861" w="562948">
                <a:moveTo>
                  <a:pt x="0" y="0"/>
                </a:moveTo>
                <a:lnTo>
                  <a:pt x="562948" y="0"/>
                </a:lnTo>
                <a:lnTo>
                  <a:pt x="562948" y="609860"/>
                </a:lnTo>
                <a:lnTo>
                  <a:pt x="0" y="609860"/>
                </a:lnTo>
                <a:lnTo>
                  <a:pt x="0" y="0"/>
                </a:lnTo>
                <a:close/>
              </a:path>
            </a:pathLst>
          </a:custGeom>
          <a:blipFill>
            <a:blip r:embed="rId12">
              <a:extLst>
                <a:ext uri="{96DAC541-7B7A-43D3-8B79-37D633B846F1}">
                  <asvg:svgBlip xmlns:asvg="http://schemas.microsoft.com/office/drawing/2016/SVG/main" r:embed="rId13"/>
                </a:ext>
              </a:extLst>
            </a:blip>
            <a:stretch>
              <a:fillRect l="-254470" t="-232775" r="-26687" b="-59741"/>
            </a:stretch>
          </a:blipFill>
        </p:spPr>
      </p:sp>
      <p:grpSp>
        <p:nvGrpSpPr>
          <p:cNvPr name="Group 17" id="17"/>
          <p:cNvGrpSpPr/>
          <p:nvPr/>
        </p:nvGrpSpPr>
        <p:grpSpPr>
          <a:xfrm rot="0">
            <a:off x="1331787" y="5365230"/>
            <a:ext cx="11818651" cy="2864777"/>
            <a:chOff x="0" y="0"/>
            <a:chExt cx="15758201" cy="3819703"/>
          </a:xfrm>
        </p:grpSpPr>
        <p:sp>
          <p:nvSpPr>
            <p:cNvPr name="Freeform 18" id="18"/>
            <p:cNvSpPr/>
            <p:nvPr/>
          </p:nvSpPr>
          <p:spPr>
            <a:xfrm flipH="false" flipV="false" rot="0">
              <a:off x="0"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3807825"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7615650"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0385217"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22" id="22"/>
          <p:cNvGrpSpPr/>
          <p:nvPr/>
        </p:nvGrpSpPr>
        <p:grpSpPr>
          <a:xfrm rot="0">
            <a:off x="1331787" y="6214022"/>
            <a:ext cx="11818651" cy="2864777"/>
            <a:chOff x="0" y="0"/>
            <a:chExt cx="15758201" cy="3819703"/>
          </a:xfrm>
        </p:grpSpPr>
        <p:sp>
          <p:nvSpPr>
            <p:cNvPr name="Freeform 23" id="23"/>
            <p:cNvSpPr/>
            <p:nvPr/>
          </p:nvSpPr>
          <p:spPr>
            <a:xfrm flipH="false" flipV="false" rot="0">
              <a:off x="0"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3807825"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7615650"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10385217"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27" id="27"/>
          <p:cNvSpPr txBox="true"/>
          <p:nvPr/>
        </p:nvSpPr>
        <p:spPr>
          <a:xfrm rot="0">
            <a:off x="2042352" y="3270616"/>
            <a:ext cx="10572698" cy="5931067"/>
          </a:xfrm>
          <a:prstGeom prst="rect">
            <a:avLst/>
          </a:prstGeom>
        </p:spPr>
        <p:txBody>
          <a:bodyPr anchor="t" rtlCol="false" tIns="0" lIns="0" bIns="0" rIns="0">
            <a:spAutoFit/>
          </a:bodyPr>
          <a:lstStyle/>
          <a:p>
            <a:pPr algn="just">
              <a:lnSpc>
                <a:spcPts val="3352"/>
              </a:lnSpc>
            </a:pPr>
            <a:r>
              <a:rPr lang="en-US" sz="2394">
                <a:solidFill>
                  <a:srgbClr val="000000"/>
                </a:solidFill>
                <a:latin typeface="Tenor Sans"/>
                <a:ea typeface="Tenor Sans"/>
                <a:cs typeface="Tenor Sans"/>
                <a:sym typeface="Tenor Sans"/>
              </a:rPr>
              <a:t>Shortest Path Tree, atau sering disingkat SPT, adalah sebuah cara untuk menentukan jalur tercepat dari satu titik awal ke semua titik lain dalam sebuah jaringan. Bayangkan kamu sedang di satu kota, dan kamu ingin tahu rute tercepat ke semua kota lain , SPT membantu membangun "peta" yang hanya menunjukkan rute-rute tercepat itu. Pohon ini dimulai dari titik asal, lalu bercabang ke arah tujuan-tujuan lain dengan tetap menjaga agar setiap jalur yang dipilih adalah yang paling cepat atau paling ringan biayanya. Untuk membuat SPT, biasanya digunakan algoritma seperti Dijkstra untuk graf tanpa bobot negatif, atau Bellman-Ford kalau ada bobot negatif. Tidak semua jalan dalam jaringan akan digunakan, tetapi hanya yang memang membantu membuat rute tercepat. Jadi, intinya, Shortest Path Tree itu seperti jalur pilihan terbaik dari satu titik ke seluruh jaringan, berdasarkan kecepatan atau efisiensi.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6218" y="1028700"/>
            <a:ext cx="16375564" cy="8229600"/>
            <a:chOff x="0" y="0"/>
            <a:chExt cx="21834086" cy="10972800"/>
          </a:xfrm>
        </p:grpSpPr>
        <p:sp>
          <p:nvSpPr>
            <p:cNvPr name="Freeform 3" id="3"/>
            <p:cNvSpPr/>
            <p:nvPr/>
          </p:nvSpPr>
          <p:spPr>
            <a:xfrm flipH="false" flipV="false" rot="0">
              <a:off x="0" y="0"/>
              <a:ext cx="10972800" cy="10972800"/>
            </a:xfrm>
            <a:custGeom>
              <a:avLst/>
              <a:gdLst/>
              <a:ahLst/>
              <a:cxnLst/>
              <a:rect r="r" b="b" t="t" l="l"/>
              <a:pathLst>
                <a:path h="10972800" w="10972800">
                  <a:moveTo>
                    <a:pt x="0" y="0"/>
                  </a:moveTo>
                  <a:lnTo>
                    <a:pt x="10972800" y="0"/>
                  </a:lnTo>
                  <a:lnTo>
                    <a:pt x="10972800" y="10972800"/>
                  </a:lnTo>
                  <a:lnTo>
                    <a:pt x="0" y="109728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72800" y="0"/>
              <a:ext cx="10861286" cy="10972800"/>
            </a:xfrm>
            <a:custGeom>
              <a:avLst/>
              <a:gdLst/>
              <a:ahLst/>
              <a:cxnLst/>
              <a:rect r="r" b="b" t="t" l="l"/>
              <a:pathLst>
                <a:path h="10972800" w="10861286">
                  <a:moveTo>
                    <a:pt x="0" y="0"/>
                  </a:moveTo>
                  <a:lnTo>
                    <a:pt x="10861286" y="0"/>
                  </a:lnTo>
                  <a:lnTo>
                    <a:pt x="10861286" y="10972800"/>
                  </a:lnTo>
                  <a:lnTo>
                    <a:pt x="0" y="109728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1026" t="0" r="0" b="0"/>
              </a:stretch>
            </a:blipFill>
          </p:spPr>
        </p:sp>
      </p:grpSp>
      <p:sp>
        <p:nvSpPr>
          <p:cNvPr name="Freeform 5" id="5"/>
          <p:cNvSpPr/>
          <p:nvPr/>
        </p:nvSpPr>
        <p:spPr>
          <a:xfrm flipH="true" flipV="false" rot="0">
            <a:off x="1800674" y="1028700"/>
            <a:ext cx="754288" cy="775937"/>
          </a:xfrm>
          <a:custGeom>
            <a:avLst/>
            <a:gdLst/>
            <a:ahLst/>
            <a:cxnLst/>
            <a:rect r="r" b="b" t="t" l="l"/>
            <a:pathLst>
              <a:path h="775937" w="754288">
                <a:moveTo>
                  <a:pt x="754289" y="0"/>
                </a:moveTo>
                <a:lnTo>
                  <a:pt x="0" y="0"/>
                </a:lnTo>
                <a:lnTo>
                  <a:pt x="0" y="775937"/>
                </a:lnTo>
                <a:lnTo>
                  <a:pt x="754289" y="775937"/>
                </a:lnTo>
                <a:lnTo>
                  <a:pt x="754289"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6" id="6"/>
          <p:cNvSpPr/>
          <p:nvPr/>
        </p:nvSpPr>
        <p:spPr>
          <a:xfrm flipH="false" flipV="false" rot="0">
            <a:off x="16152710" y="1676937"/>
            <a:ext cx="562948" cy="609861"/>
          </a:xfrm>
          <a:custGeom>
            <a:avLst/>
            <a:gdLst/>
            <a:ahLst/>
            <a:cxnLst/>
            <a:rect r="r" b="b" t="t" l="l"/>
            <a:pathLst>
              <a:path h="609861" w="562948">
                <a:moveTo>
                  <a:pt x="0" y="0"/>
                </a:moveTo>
                <a:lnTo>
                  <a:pt x="562949" y="0"/>
                </a:lnTo>
                <a:lnTo>
                  <a:pt x="562949" y="609861"/>
                </a:lnTo>
                <a:lnTo>
                  <a:pt x="0" y="609861"/>
                </a:lnTo>
                <a:lnTo>
                  <a:pt x="0" y="0"/>
                </a:lnTo>
                <a:close/>
              </a:path>
            </a:pathLst>
          </a:custGeom>
          <a:blipFill>
            <a:blip r:embed="rId6">
              <a:extLst>
                <a:ext uri="{96DAC541-7B7A-43D3-8B79-37D633B846F1}">
                  <asvg:svgBlip xmlns:asvg="http://schemas.microsoft.com/office/drawing/2016/SVG/main" r:embed="rId7"/>
                </a:ext>
              </a:extLst>
            </a:blip>
            <a:stretch>
              <a:fillRect l="-254470" t="-232775" r="-26687" b="-59741"/>
            </a:stretch>
          </a:blipFill>
        </p:spPr>
      </p:sp>
      <p:sp>
        <p:nvSpPr>
          <p:cNvPr name="Freeform 7" id="7"/>
          <p:cNvSpPr/>
          <p:nvPr/>
        </p:nvSpPr>
        <p:spPr>
          <a:xfrm flipH="true" flipV="false" rot="0">
            <a:off x="846976" y="5676706"/>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6">
              <a:extLst>
                <a:ext uri="{96DAC541-7B7A-43D3-8B79-37D633B846F1}">
                  <asvg:svgBlip xmlns:asvg="http://schemas.microsoft.com/office/drawing/2016/SVG/main" r:embed="rId7"/>
                </a:ext>
              </a:extLst>
            </a:blip>
            <a:stretch>
              <a:fillRect l="-254470" t="-232775" r="-26687" b="-59741"/>
            </a:stretch>
          </a:blipFill>
        </p:spPr>
      </p:sp>
      <p:sp>
        <p:nvSpPr>
          <p:cNvPr name="Freeform 8" id="8"/>
          <p:cNvSpPr/>
          <p:nvPr/>
        </p:nvSpPr>
        <p:spPr>
          <a:xfrm flipH="false" flipV="false" rot="1238559">
            <a:off x="14864031" y="5492927"/>
            <a:ext cx="5410326" cy="5816972"/>
          </a:xfrm>
          <a:custGeom>
            <a:avLst/>
            <a:gdLst/>
            <a:ahLst/>
            <a:cxnLst/>
            <a:rect r="r" b="b" t="t" l="l"/>
            <a:pathLst>
              <a:path h="5816972" w="5410326">
                <a:moveTo>
                  <a:pt x="0" y="0"/>
                </a:moveTo>
                <a:lnTo>
                  <a:pt x="5410327" y="0"/>
                </a:lnTo>
                <a:lnTo>
                  <a:pt x="5410327" y="5816972"/>
                </a:lnTo>
                <a:lnTo>
                  <a:pt x="0" y="58169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3700660" y="8937657"/>
            <a:ext cx="623394" cy="641286"/>
          </a:xfrm>
          <a:custGeom>
            <a:avLst/>
            <a:gdLst/>
            <a:ahLst/>
            <a:cxnLst/>
            <a:rect r="r" b="b" t="t" l="l"/>
            <a:pathLst>
              <a:path h="641286" w="623394">
                <a:moveTo>
                  <a:pt x="0" y="0"/>
                </a:moveTo>
                <a:lnTo>
                  <a:pt x="623394" y="0"/>
                </a:lnTo>
                <a:lnTo>
                  <a:pt x="623394" y="641286"/>
                </a:lnTo>
                <a:lnTo>
                  <a:pt x="0" y="641286"/>
                </a:lnTo>
                <a:lnTo>
                  <a:pt x="0"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10" id="10"/>
          <p:cNvSpPr/>
          <p:nvPr/>
        </p:nvSpPr>
        <p:spPr>
          <a:xfrm flipH="false" flipV="false" rot="-1527032">
            <a:off x="-1415351" y="1260747"/>
            <a:ext cx="3112058" cy="3522465"/>
          </a:xfrm>
          <a:custGeom>
            <a:avLst/>
            <a:gdLst/>
            <a:ahLst/>
            <a:cxnLst/>
            <a:rect r="r" b="b" t="t" l="l"/>
            <a:pathLst>
              <a:path h="3522465" w="3112058">
                <a:moveTo>
                  <a:pt x="0" y="0"/>
                </a:moveTo>
                <a:lnTo>
                  <a:pt x="3112058" y="0"/>
                </a:lnTo>
                <a:lnTo>
                  <a:pt x="3112058" y="3522465"/>
                </a:lnTo>
                <a:lnTo>
                  <a:pt x="0" y="35224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903624" y="1278193"/>
            <a:ext cx="12480753" cy="1743787"/>
          </a:xfrm>
          <a:prstGeom prst="rect">
            <a:avLst/>
          </a:prstGeom>
        </p:spPr>
        <p:txBody>
          <a:bodyPr anchor="t" rtlCol="false" tIns="0" lIns="0" bIns="0" rIns="0">
            <a:spAutoFit/>
          </a:bodyPr>
          <a:lstStyle/>
          <a:p>
            <a:pPr algn="ctr">
              <a:lnSpc>
                <a:spcPts val="6496"/>
              </a:lnSpc>
            </a:pPr>
            <a:r>
              <a:rPr lang="en-US" sz="7218">
                <a:solidFill>
                  <a:srgbClr val="004C42"/>
                </a:solidFill>
                <a:latin typeface="Pluma Bold"/>
                <a:ea typeface="Pluma Bold"/>
                <a:cs typeface="Pluma Bold"/>
                <a:sym typeface="Pluma Bold"/>
              </a:rPr>
              <a:t>Teknik dalam SHORTEST PATH TREE</a:t>
            </a:r>
          </a:p>
        </p:txBody>
      </p:sp>
      <p:sp>
        <p:nvSpPr>
          <p:cNvPr name="Freeform 12" id="12"/>
          <p:cNvSpPr/>
          <p:nvPr/>
        </p:nvSpPr>
        <p:spPr>
          <a:xfrm flipH="false" flipV="false" rot="0">
            <a:off x="734431" y="8217107"/>
            <a:ext cx="1958657" cy="1239293"/>
          </a:xfrm>
          <a:custGeom>
            <a:avLst/>
            <a:gdLst/>
            <a:ahLst/>
            <a:cxnLst/>
            <a:rect r="r" b="b" t="t" l="l"/>
            <a:pathLst>
              <a:path h="1239293" w="1958657">
                <a:moveTo>
                  <a:pt x="0" y="0"/>
                </a:moveTo>
                <a:lnTo>
                  <a:pt x="1958656" y="0"/>
                </a:lnTo>
                <a:lnTo>
                  <a:pt x="1958656" y="1239293"/>
                </a:lnTo>
                <a:lnTo>
                  <a:pt x="0" y="1239293"/>
                </a:lnTo>
                <a:lnTo>
                  <a:pt x="0" y="0"/>
                </a:lnTo>
                <a:close/>
              </a:path>
            </a:pathLst>
          </a:custGeom>
          <a:blipFill>
            <a:blip r:embed="rId12">
              <a:extLst>
                <a:ext uri="{96DAC541-7B7A-43D3-8B79-37D633B846F1}">
                  <asvg:svgBlip xmlns:asvg="http://schemas.microsoft.com/office/drawing/2016/SVG/main" r:embed="rId13"/>
                </a:ext>
              </a:extLst>
            </a:blip>
            <a:stretch>
              <a:fillRect l="-44810" t="-125212" r="0" b="0"/>
            </a:stretch>
          </a:blipFill>
        </p:spPr>
      </p:sp>
      <p:sp>
        <p:nvSpPr>
          <p:cNvPr name="Freeform 13" id="13"/>
          <p:cNvSpPr/>
          <p:nvPr/>
        </p:nvSpPr>
        <p:spPr>
          <a:xfrm flipH="false" flipV="false" rot="0">
            <a:off x="15752050" y="2889825"/>
            <a:ext cx="1507250" cy="1233134"/>
          </a:xfrm>
          <a:custGeom>
            <a:avLst/>
            <a:gdLst/>
            <a:ahLst/>
            <a:cxnLst/>
            <a:rect r="r" b="b" t="t" l="l"/>
            <a:pathLst>
              <a:path h="1233134" w="1507250">
                <a:moveTo>
                  <a:pt x="0" y="0"/>
                </a:moveTo>
                <a:lnTo>
                  <a:pt x="1507250" y="0"/>
                </a:lnTo>
                <a:lnTo>
                  <a:pt x="1507250" y="1233134"/>
                </a:lnTo>
                <a:lnTo>
                  <a:pt x="0" y="1233134"/>
                </a:lnTo>
                <a:lnTo>
                  <a:pt x="0" y="0"/>
                </a:lnTo>
                <a:close/>
              </a:path>
            </a:pathLst>
          </a:custGeom>
          <a:blipFill>
            <a:blip r:embed="rId12">
              <a:extLst>
                <a:ext uri="{96DAC541-7B7A-43D3-8B79-37D633B846F1}">
                  <asvg:svgBlip xmlns:asvg="http://schemas.microsoft.com/office/drawing/2016/SVG/main" r:embed="rId13"/>
                </a:ext>
              </a:extLst>
            </a:blip>
            <a:stretch>
              <a:fillRect l="0" t="0" r="-53626" b="-84777"/>
            </a:stretch>
          </a:blipFill>
        </p:spPr>
      </p:sp>
      <p:grpSp>
        <p:nvGrpSpPr>
          <p:cNvPr name="Group 14" id="14"/>
          <p:cNvGrpSpPr/>
          <p:nvPr/>
        </p:nvGrpSpPr>
        <p:grpSpPr>
          <a:xfrm rot="0">
            <a:off x="3274367" y="2889825"/>
            <a:ext cx="11859013" cy="2874561"/>
            <a:chOff x="0" y="0"/>
            <a:chExt cx="15812017" cy="3832748"/>
          </a:xfrm>
        </p:grpSpPr>
        <p:sp>
          <p:nvSpPr>
            <p:cNvPr name="Freeform 15" id="15"/>
            <p:cNvSpPr/>
            <p:nvPr/>
          </p:nvSpPr>
          <p:spPr>
            <a:xfrm flipH="false" flipV="false" rot="0">
              <a:off x="0" y="0"/>
              <a:ext cx="5391333" cy="3832748"/>
            </a:xfrm>
            <a:custGeom>
              <a:avLst/>
              <a:gdLst/>
              <a:ahLst/>
              <a:cxnLst/>
              <a:rect r="r" b="b" t="t" l="l"/>
              <a:pathLst>
                <a:path h="3832748" w="5391333">
                  <a:moveTo>
                    <a:pt x="0" y="0"/>
                  </a:moveTo>
                  <a:lnTo>
                    <a:pt x="5391333" y="0"/>
                  </a:lnTo>
                  <a:lnTo>
                    <a:pt x="5391333" y="3832748"/>
                  </a:lnTo>
                  <a:lnTo>
                    <a:pt x="0" y="383274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3820829" y="0"/>
              <a:ext cx="5391333" cy="3832748"/>
            </a:xfrm>
            <a:custGeom>
              <a:avLst/>
              <a:gdLst/>
              <a:ahLst/>
              <a:cxnLst/>
              <a:rect r="r" b="b" t="t" l="l"/>
              <a:pathLst>
                <a:path h="3832748" w="5391333">
                  <a:moveTo>
                    <a:pt x="0" y="0"/>
                  </a:moveTo>
                  <a:lnTo>
                    <a:pt x="5391333" y="0"/>
                  </a:lnTo>
                  <a:lnTo>
                    <a:pt x="5391333" y="3832748"/>
                  </a:lnTo>
                  <a:lnTo>
                    <a:pt x="0" y="383274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7641658" y="0"/>
              <a:ext cx="5391333" cy="3832748"/>
            </a:xfrm>
            <a:custGeom>
              <a:avLst/>
              <a:gdLst/>
              <a:ahLst/>
              <a:cxnLst/>
              <a:rect r="r" b="b" t="t" l="l"/>
              <a:pathLst>
                <a:path h="3832748" w="5391333">
                  <a:moveTo>
                    <a:pt x="0" y="0"/>
                  </a:moveTo>
                  <a:lnTo>
                    <a:pt x="5391333" y="0"/>
                  </a:lnTo>
                  <a:lnTo>
                    <a:pt x="5391333" y="3832748"/>
                  </a:lnTo>
                  <a:lnTo>
                    <a:pt x="0" y="383274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false" flipV="false" rot="0">
              <a:off x="10420684" y="0"/>
              <a:ext cx="5391333" cy="3832748"/>
            </a:xfrm>
            <a:custGeom>
              <a:avLst/>
              <a:gdLst/>
              <a:ahLst/>
              <a:cxnLst/>
              <a:rect r="r" b="b" t="t" l="l"/>
              <a:pathLst>
                <a:path h="3832748" w="5391333">
                  <a:moveTo>
                    <a:pt x="0" y="0"/>
                  </a:moveTo>
                  <a:lnTo>
                    <a:pt x="5391333" y="0"/>
                  </a:lnTo>
                  <a:lnTo>
                    <a:pt x="5391333" y="3832748"/>
                  </a:lnTo>
                  <a:lnTo>
                    <a:pt x="0" y="383274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grpSp>
        <p:nvGrpSpPr>
          <p:cNvPr name="Group 19" id="19"/>
          <p:cNvGrpSpPr/>
          <p:nvPr/>
        </p:nvGrpSpPr>
        <p:grpSpPr>
          <a:xfrm rot="0">
            <a:off x="3274367" y="5427802"/>
            <a:ext cx="11859013" cy="2874561"/>
            <a:chOff x="0" y="0"/>
            <a:chExt cx="15812017" cy="3832748"/>
          </a:xfrm>
        </p:grpSpPr>
        <p:sp>
          <p:nvSpPr>
            <p:cNvPr name="Freeform 20" id="20"/>
            <p:cNvSpPr/>
            <p:nvPr/>
          </p:nvSpPr>
          <p:spPr>
            <a:xfrm flipH="false" flipV="false" rot="0">
              <a:off x="0" y="0"/>
              <a:ext cx="5391333" cy="3832748"/>
            </a:xfrm>
            <a:custGeom>
              <a:avLst/>
              <a:gdLst/>
              <a:ahLst/>
              <a:cxnLst/>
              <a:rect r="r" b="b" t="t" l="l"/>
              <a:pathLst>
                <a:path h="3832748" w="5391333">
                  <a:moveTo>
                    <a:pt x="0" y="0"/>
                  </a:moveTo>
                  <a:lnTo>
                    <a:pt x="5391333" y="0"/>
                  </a:lnTo>
                  <a:lnTo>
                    <a:pt x="5391333" y="3832748"/>
                  </a:lnTo>
                  <a:lnTo>
                    <a:pt x="0" y="383274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3820829" y="0"/>
              <a:ext cx="5391333" cy="3832748"/>
            </a:xfrm>
            <a:custGeom>
              <a:avLst/>
              <a:gdLst/>
              <a:ahLst/>
              <a:cxnLst/>
              <a:rect r="r" b="b" t="t" l="l"/>
              <a:pathLst>
                <a:path h="3832748" w="5391333">
                  <a:moveTo>
                    <a:pt x="0" y="0"/>
                  </a:moveTo>
                  <a:lnTo>
                    <a:pt x="5391333" y="0"/>
                  </a:lnTo>
                  <a:lnTo>
                    <a:pt x="5391333" y="3832748"/>
                  </a:lnTo>
                  <a:lnTo>
                    <a:pt x="0" y="383274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2" id="22"/>
            <p:cNvSpPr/>
            <p:nvPr/>
          </p:nvSpPr>
          <p:spPr>
            <a:xfrm flipH="false" flipV="false" rot="0">
              <a:off x="7641658" y="0"/>
              <a:ext cx="5391333" cy="3832748"/>
            </a:xfrm>
            <a:custGeom>
              <a:avLst/>
              <a:gdLst/>
              <a:ahLst/>
              <a:cxnLst/>
              <a:rect r="r" b="b" t="t" l="l"/>
              <a:pathLst>
                <a:path h="3832748" w="5391333">
                  <a:moveTo>
                    <a:pt x="0" y="0"/>
                  </a:moveTo>
                  <a:lnTo>
                    <a:pt x="5391333" y="0"/>
                  </a:lnTo>
                  <a:lnTo>
                    <a:pt x="5391333" y="3832748"/>
                  </a:lnTo>
                  <a:lnTo>
                    <a:pt x="0" y="383274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0">
              <a:off x="10420684" y="0"/>
              <a:ext cx="5391333" cy="3832748"/>
            </a:xfrm>
            <a:custGeom>
              <a:avLst/>
              <a:gdLst/>
              <a:ahLst/>
              <a:cxnLst/>
              <a:rect r="r" b="b" t="t" l="l"/>
              <a:pathLst>
                <a:path h="3832748" w="5391333">
                  <a:moveTo>
                    <a:pt x="0" y="0"/>
                  </a:moveTo>
                  <a:lnTo>
                    <a:pt x="5391333" y="0"/>
                  </a:lnTo>
                  <a:lnTo>
                    <a:pt x="5391333" y="3832748"/>
                  </a:lnTo>
                  <a:lnTo>
                    <a:pt x="0" y="383274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24" id="24"/>
          <p:cNvSpPr txBox="true"/>
          <p:nvPr/>
        </p:nvSpPr>
        <p:spPr>
          <a:xfrm rot="0">
            <a:off x="3389863" y="3194557"/>
            <a:ext cx="11508275" cy="4799330"/>
          </a:xfrm>
          <a:prstGeom prst="rect">
            <a:avLst/>
          </a:prstGeom>
        </p:spPr>
        <p:txBody>
          <a:bodyPr anchor="t" rtlCol="false" tIns="0" lIns="0" bIns="0" rIns="0">
            <a:spAutoFit/>
          </a:bodyPr>
          <a:lstStyle/>
          <a:p>
            <a:pPr algn="just">
              <a:lnSpc>
                <a:spcPts val="3219"/>
              </a:lnSpc>
            </a:pPr>
            <a:r>
              <a:rPr lang="en-US" sz="2299">
                <a:solidFill>
                  <a:srgbClr val="000000"/>
                </a:solidFill>
                <a:latin typeface="Tenor Sans"/>
                <a:ea typeface="Tenor Sans"/>
                <a:cs typeface="Tenor Sans"/>
                <a:sym typeface="Tenor Sans"/>
              </a:rPr>
              <a:t>Ada dua teknik utama dalam shortest path tree:</a:t>
            </a:r>
          </a:p>
          <a:p>
            <a:pPr algn="just" marL="496569" indent="-248284" lvl="1">
              <a:lnSpc>
                <a:spcPts val="3219"/>
              </a:lnSpc>
              <a:buFont typeface="Arial"/>
              <a:buChar char="•"/>
            </a:pPr>
            <a:r>
              <a:rPr lang="en-US" sz="2299">
                <a:solidFill>
                  <a:srgbClr val="000000"/>
                </a:solidFill>
                <a:latin typeface="Tenor Sans"/>
                <a:ea typeface="Tenor Sans"/>
                <a:cs typeface="Tenor Sans"/>
                <a:sym typeface="Tenor Sans"/>
              </a:rPr>
              <a:t>Dijkstra algorithm : Algoritma ini digunakan untuk mencari jalur terpendek dari satu simpul sumber ke semua simpul lainnya dalam graf berbobot positif. Dijkstra menggunakan pendekatan greedy, di mana pada setiap langkah, simpul dengan jarak terpendek dari sumber terpilih, dan jarak ke simpul tetangga diperbarui jika lebih pendek dari jarak sebelumnya.</a:t>
            </a:r>
          </a:p>
          <a:p>
            <a:pPr algn="just" marL="496569" indent="-248284" lvl="1">
              <a:lnSpc>
                <a:spcPts val="3219"/>
              </a:lnSpc>
              <a:buFont typeface="Arial"/>
              <a:buChar char="•"/>
            </a:pPr>
            <a:r>
              <a:rPr lang="en-US" sz="2299">
                <a:solidFill>
                  <a:srgbClr val="000000"/>
                </a:solidFill>
                <a:latin typeface="Tenor Sans"/>
                <a:ea typeface="Tenor Sans"/>
                <a:cs typeface="Tenor Sans"/>
                <a:sym typeface="Tenor Sans"/>
              </a:rPr>
              <a:t>Bellman-Ford</a:t>
            </a:r>
            <a:r>
              <a:rPr lang="en-US" sz="2299">
                <a:solidFill>
                  <a:srgbClr val="000000"/>
                </a:solidFill>
                <a:latin typeface="Tenor Sans"/>
                <a:ea typeface="Tenor Sans"/>
                <a:cs typeface="Tenor Sans"/>
                <a:sym typeface="Tenor Sans"/>
              </a:rPr>
              <a:t> Algorithm : Algoritma ini digunakan untuk mencari jalur terpendek dari satu simpul sumber ke semua simpul lainnya dalam graf berbobot, termasuk graf dengan siklus negatif. Bellman-Ford bekerja dengan melakukan relaksasi pada sisi-sisi graf secara berulang kali, hingga jarak terpendek ke setiap simpul stabil. </a:t>
            </a:r>
          </a:p>
          <a:p>
            <a:pPr algn="just">
              <a:lnSpc>
                <a:spcPts val="321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6218" y="1028700"/>
            <a:ext cx="16375564" cy="8229600"/>
            <a:chOff x="0" y="0"/>
            <a:chExt cx="21834086" cy="10972800"/>
          </a:xfrm>
        </p:grpSpPr>
        <p:sp>
          <p:nvSpPr>
            <p:cNvPr name="Freeform 3" id="3"/>
            <p:cNvSpPr/>
            <p:nvPr/>
          </p:nvSpPr>
          <p:spPr>
            <a:xfrm flipH="false" flipV="false" rot="0">
              <a:off x="0" y="0"/>
              <a:ext cx="10972800" cy="10972800"/>
            </a:xfrm>
            <a:custGeom>
              <a:avLst/>
              <a:gdLst/>
              <a:ahLst/>
              <a:cxnLst/>
              <a:rect r="r" b="b" t="t" l="l"/>
              <a:pathLst>
                <a:path h="10972800" w="10972800">
                  <a:moveTo>
                    <a:pt x="0" y="0"/>
                  </a:moveTo>
                  <a:lnTo>
                    <a:pt x="10972800" y="0"/>
                  </a:lnTo>
                  <a:lnTo>
                    <a:pt x="10972800" y="10972800"/>
                  </a:lnTo>
                  <a:lnTo>
                    <a:pt x="0" y="109728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72800" y="0"/>
              <a:ext cx="10861286" cy="10972800"/>
            </a:xfrm>
            <a:custGeom>
              <a:avLst/>
              <a:gdLst/>
              <a:ahLst/>
              <a:cxnLst/>
              <a:rect r="r" b="b" t="t" l="l"/>
              <a:pathLst>
                <a:path h="10972800" w="10861286">
                  <a:moveTo>
                    <a:pt x="0" y="0"/>
                  </a:moveTo>
                  <a:lnTo>
                    <a:pt x="10861286" y="0"/>
                  </a:lnTo>
                  <a:lnTo>
                    <a:pt x="10861286" y="10972800"/>
                  </a:lnTo>
                  <a:lnTo>
                    <a:pt x="0" y="109728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1026" t="0" r="0" b="0"/>
              </a:stretch>
            </a:blipFill>
          </p:spPr>
        </p:sp>
      </p:grpSp>
      <p:sp>
        <p:nvSpPr>
          <p:cNvPr name="Freeform 5" id="5"/>
          <p:cNvSpPr/>
          <p:nvPr/>
        </p:nvSpPr>
        <p:spPr>
          <a:xfrm flipH="false" flipV="false" rot="0">
            <a:off x="10261011" y="3203169"/>
            <a:ext cx="5137484" cy="1021075"/>
          </a:xfrm>
          <a:custGeom>
            <a:avLst/>
            <a:gdLst/>
            <a:ahLst/>
            <a:cxnLst/>
            <a:rect r="r" b="b" t="t" l="l"/>
            <a:pathLst>
              <a:path h="1021075" w="5137484">
                <a:moveTo>
                  <a:pt x="0" y="0"/>
                </a:moveTo>
                <a:lnTo>
                  <a:pt x="5137484" y="0"/>
                </a:lnTo>
                <a:lnTo>
                  <a:pt x="5137484" y="1021075"/>
                </a:lnTo>
                <a:lnTo>
                  <a:pt x="0" y="10210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307817" y="4470854"/>
            <a:ext cx="6472193" cy="3984675"/>
            <a:chOff x="0" y="0"/>
            <a:chExt cx="8629591" cy="5312899"/>
          </a:xfrm>
        </p:grpSpPr>
        <p:sp>
          <p:nvSpPr>
            <p:cNvPr name="Freeform 7" id="7"/>
            <p:cNvSpPr/>
            <p:nvPr/>
          </p:nvSpPr>
          <p:spPr>
            <a:xfrm flipH="false" flipV="false" rot="0">
              <a:off x="0" y="0"/>
              <a:ext cx="7473388" cy="5312899"/>
            </a:xfrm>
            <a:custGeom>
              <a:avLst/>
              <a:gdLst/>
              <a:ahLst/>
              <a:cxnLst/>
              <a:rect r="r" b="b" t="t" l="l"/>
              <a:pathLst>
                <a:path h="5312899" w="7473388">
                  <a:moveTo>
                    <a:pt x="0" y="0"/>
                  </a:moveTo>
                  <a:lnTo>
                    <a:pt x="7473388" y="0"/>
                  </a:lnTo>
                  <a:lnTo>
                    <a:pt x="7473388" y="5312899"/>
                  </a:lnTo>
                  <a:lnTo>
                    <a:pt x="0" y="53128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156203" y="0"/>
              <a:ext cx="7473388" cy="5312899"/>
            </a:xfrm>
            <a:custGeom>
              <a:avLst/>
              <a:gdLst/>
              <a:ahLst/>
              <a:cxnLst/>
              <a:rect r="r" b="b" t="t" l="l"/>
              <a:pathLst>
                <a:path h="5312899" w="7473388">
                  <a:moveTo>
                    <a:pt x="0" y="0"/>
                  </a:moveTo>
                  <a:lnTo>
                    <a:pt x="7473388" y="0"/>
                  </a:lnTo>
                  <a:lnTo>
                    <a:pt x="7473388" y="5312899"/>
                  </a:lnTo>
                  <a:lnTo>
                    <a:pt x="0" y="53128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9" id="9"/>
          <p:cNvSpPr/>
          <p:nvPr/>
        </p:nvSpPr>
        <p:spPr>
          <a:xfrm flipH="true" flipV="false" rot="0">
            <a:off x="15071265" y="7231964"/>
            <a:ext cx="3765901" cy="3487596"/>
          </a:xfrm>
          <a:custGeom>
            <a:avLst/>
            <a:gdLst/>
            <a:ahLst/>
            <a:cxnLst/>
            <a:rect r="r" b="b" t="t" l="l"/>
            <a:pathLst>
              <a:path h="3487596" w="3765901">
                <a:moveTo>
                  <a:pt x="3765901" y="0"/>
                </a:moveTo>
                <a:lnTo>
                  <a:pt x="0" y="0"/>
                </a:lnTo>
                <a:lnTo>
                  <a:pt x="0" y="3487596"/>
                </a:lnTo>
                <a:lnTo>
                  <a:pt x="3765901" y="3487596"/>
                </a:lnTo>
                <a:lnTo>
                  <a:pt x="376590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2889505" y="3106359"/>
            <a:ext cx="5137484" cy="1021075"/>
          </a:xfrm>
          <a:custGeom>
            <a:avLst/>
            <a:gdLst/>
            <a:ahLst/>
            <a:cxnLst/>
            <a:rect r="r" b="b" t="t" l="l"/>
            <a:pathLst>
              <a:path h="1021075" w="5137484">
                <a:moveTo>
                  <a:pt x="0" y="0"/>
                </a:moveTo>
                <a:lnTo>
                  <a:pt x="5137484" y="0"/>
                </a:lnTo>
                <a:lnTo>
                  <a:pt x="5137484" y="1021075"/>
                </a:lnTo>
                <a:lnTo>
                  <a:pt x="0" y="10210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2222151" y="4470854"/>
            <a:ext cx="6472193" cy="3984675"/>
            <a:chOff x="0" y="0"/>
            <a:chExt cx="8629591" cy="5312899"/>
          </a:xfrm>
        </p:grpSpPr>
        <p:sp>
          <p:nvSpPr>
            <p:cNvPr name="Freeform 12" id="12"/>
            <p:cNvSpPr/>
            <p:nvPr/>
          </p:nvSpPr>
          <p:spPr>
            <a:xfrm flipH="false" flipV="false" rot="0">
              <a:off x="0" y="0"/>
              <a:ext cx="7473388" cy="5312899"/>
            </a:xfrm>
            <a:custGeom>
              <a:avLst/>
              <a:gdLst/>
              <a:ahLst/>
              <a:cxnLst/>
              <a:rect r="r" b="b" t="t" l="l"/>
              <a:pathLst>
                <a:path h="5312899" w="7473388">
                  <a:moveTo>
                    <a:pt x="0" y="0"/>
                  </a:moveTo>
                  <a:lnTo>
                    <a:pt x="7473388" y="0"/>
                  </a:lnTo>
                  <a:lnTo>
                    <a:pt x="7473388" y="5312899"/>
                  </a:lnTo>
                  <a:lnTo>
                    <a:pt x="0" y="53128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156203" y="0"/>
              <a:ext cx="7473388" cy="5312899"/>
            </a:xfrm>
            <a:custGeom>
              <a:avLst/>
              <a:gdLst/>
              <a:ahLst/>
              <a:cxnLst/>
              <a:rect r="r" b="b" t="t" l="l"/>
              <a:pathLst>
                <a:path h="5312899" w="7473388">
                  <a:moveTo>
                    <a:pt x="0" y="0"/>
                  </a:moveTo>
                  <a:lnTo>
                    <a:pt x="7473388" y="0"/>
                  </a:lnTo>
                  <a:lnTo>
                    <a:pt x="7473388" y="5312899"/>
                  </a:lnTo>
                  <a:lnTo>
                    <a:pt x="0" y="53128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4" id="14"/>
          <p:cNvSpPr/>
          <p:nvPr/>
        </p:nvSpPr>
        <p:spPr>
          <a:xfrm flipH="true" flipV="false" rot="0">
            <a:off x="313238" y="7044088"/>
            <a:ext cx="2792791" cy="2822882"/>
          </a:xfrm>
          <a:custGeom>
            <a:avLst/>
            <a:gdLst/>
            <a:ahLst/>
            <a:cxnLst/>
            <a:rect r="r" b="b" t="t" l="l"/>
            <a:pathLst>
              <a:path h="2822882" w="2792791">
                <a:moveTo>
                  <a:pt x="2792791" y="0"/>
                </a:moveTo>
                <a:lnTo>
                  <a:pt x="0" y="0"/>
                </a:lnTo>
                <a:lnTo>
                  <a:pt x="0" y="2822881"/>
                </a:lnTo>
                <a:lnTo>
                  <a:pt x="2792791" y="2822881"/>
                </a:lnTo>
                <a:lnTo>
                  <a:pt x="2792791"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615680">
            <a:off x="15220433" y="3803399"/>
            <a:ext cx="2262512" cy="1877885"/>
          </a:xfrm>
          <a:custGeom>
            <a:avLst/>
            <a:gdLst/>
            <a:ahLst/>
            <a:cxnLst/>
            <a:rect r="r" b="b" t="t" l="l"/>
            <a:pathLst>
              <a:path h="1877885" w="2262512">
                <a:moveTo>
                  <a:pt x="0" y="0"/>
                </a:moveTo>
                <a:lnTo>
                  <a:pt x="2262512" y="0"/>
                </a:lnTo>
                <a:lnTo>
                  <a:pt x="2262512" y="1877885"/>
                </a:lnTo>
                <a:lnTo>
                  <a:pt x="0" y="187788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true" flipV="false" rot="0">
            <a:off x="3761807" y="8914264"/>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14">
              <a:extLst>
                <a:ext uri="{96DAC541-7B7A-43D3-8B79-37D633B846F1}">
                  <asvg:svgBlip xmlns:asvg="http://schemas.microsoft.com/office/drawing/2016/SVG/main" r:embed="rId15"/>
                </a:ext>
              </a:extLst>
            </a:blip>
            <a:stretch>
              <a:fillRect l="-254470" t="-232775" r="-26687" b="-59741"/>
            </a:stretch>
          </a:blipFill>
        </p:spPr>
      </p:sp>
      <p:sp>
        <p:nvSpPr>
          <p:cNvPr name="Freeform 17" id="17"/>
          <p:cNvSpPr/>
          <p:nvPr/>
        </p:nvSpPr>
        <p:spPr>
          <a:xfrm flipH="false" flipV="false" rot="0">
            <a:off x="16918833" y="5762714"/>
            <a:ext cx="680934" cy="700478"/>
          </a:xfrm>
          <a:custGeom>
            <a:avLst/>
            <a:gdLst/>
            <a:ahLst/>
            <a:cxnLst/>
            <a:rect r="r" b="b" t="t" l="l"/>
            <a:pathLst>
              <a:path h="700478" w="680934">
                <a:moveTo>
                  <a:pt x="0" y="0"/>
                </a:moveTo>
                <a:lnTo>
                  <a:pt x="680934" y="0"/>
                </a:lnTo>
                <a:lnTo>
                  <a:pt x="680934" y="700477"/>
                </a:lnTo>
                <a:lnTo>
                  <a:pt x="0" y="700477"/>
                </a:lnTo>
                <a:lnTo>
                  <a:pt x="0" y="0"/>
                </a:lnTo>
                <a:close/>
              </a:path>
            </a:pathLst>
          </a:custGeom>
          <a:blipFill>
            <a:blip r:embed="rId16">
              <a:extLst>
                <a:ext uri="{96DAC541-7B7A-43D3-8B79-37D633B846F1}">
                  <asvg:svgBlip xmlns:asvg="http://schemas.microsoft.com/office/drawing/2016/SVG/main" r:embed="rId17"/>
                </a:ext>
              </a:extLst>
            </a:blip>
            <a:stretch>
              <a:fillRect l="0" t="-163364" r="-142846" b="0"/>
            </a:stretch>
          </a:blipFill>
        </p:spPr>
      </p:sp>
      <p:sp>
        <p:nvSpPr>
          <p:cNvPr name="Freeform 18" id="18"/>
          <p:cNvSpPr/>
          <p:nvPr/>
        </p:nvSpPr>
        <p:spPr>
          <a:xfrm flipH="true" flipV="false" rot="0">
            <a:off x="1028700" y="1028700"/>
            <a:ext cx="680934" cy="700478"/>
          </a:xfrm>
          <a:custGeom>
            <a:avLst/>
            <a:gdLst/>
            <a:ahLst/>
            <a:cxnLst/>
            <a:rect r="r" b="b" t="t" l="l"/>
            <a:pathLst>
              <a:path h="700478" w="680934">
                <a:moveTo>
                  <a:pt x="680934" y="0"/>
                </a:moveTo>
                <a:lnTo>
                  <a:pt x="0" y="0"/>
                </a:lnTo>
                <a:lnTo>
                  <a:pt x="0" y="700478"/>
                </a:lnTo>
                <a:lnTo>
                  <a:pt x="680934" y="700478"/>
                </a:lnTo>
                <a:lnTo>
                  <a:pt x="680934" y="0"/>
                </a:lnTo>
                <a:close/>
              </a:path>
            </a:pathLst>
          </a:custGeom>
          <a:blipFill>
            <a:blip r:embed="rId16">
              <a:extLst>
                <a:ext uri="{96DAC541-7B7A-43D3-8B79-37D633B846F1}">
                  <asvg:svgBlip xmlns:asvg="http://schemas.microsoft.com/office/drawing/2016/SVG/main" r:embed="rId17"/>
                </a:ext>
              </a:extLst>
            </a:blip>
            <a:stretch>
              <a:fillRect l="0" t="-163364" r="-142846" b="0"/>
            </a:stretch>
          </a:blipFill>
        </p:spPr>
      </p:sp>
      <p:sp>
        <p:nvSpPr>
          <p:cNvPr name="Freeform 19" id="19"/>
          <p:cNvSpPr/>
          <p:nvPr/>
        </p:nvSpPr>
        <p:spPr>
          <a:xfrm flipH="false" flipV="false" rot="0">
            <a:off x="16090483" y="2496130"/>
            <a:ext cx="562948" cy="609861"/>
          </a:xfrm>
          <a:custGeom>
            <a:avLst/>
            <a:gdLst/>
            <a:ahLst/>
            <a:cxnLst/>
            <a:rect r="r" b="b" t="t" l="l"/>
            <a:pathLst>
              <a:path h="609861" w="562948">
                <a:moveTo>
                  <a:pt x="0" y="0"/>
                </a:moveTo>
                <a:lnTo>
                  <a:pt x="562948" y="0"/>
                </a:lnTo>
                <a:lnTo>
                  <a:pt x="562948" y="609860"/>
                </a:lnTo>
                <a:lnTo>
                  <a:pt x="0" y="609860"/>
                </a:lnTo>
                <a:lnTo>
                  <a:pt x="0" y="0"/>
                </a:lnTo>
                <a:close/>
              </a:path>
            </a:pathLst>
          </a:custGeom>
          <a:blipFill>
            <a:blip r:embed="rId14">
              <a:extLst>
                <a:ext uri="{96DAC541-7B7A-43D3-8B79-37D633B846F1}">
                  <asvg:svgBlip xmlns:asvg="http://schemas.microsoft.com/office/drawing/2016/SVG/main" r:embed="rId15"/>
                </a:ext>
              </a:extLst>
            </a:blip>
            <a:stretch>
              <a:fillRect l="-254470" t="-232775" r="-26687" b="-59741"/>
            </a:stretch>
          </a:blipFill>
        </p:spPr>
      </p:sp>
      <p:sp>
        <p:nvSpPr>
          <p:cNvPr name="Freeform 20" id="20"/>
          <p:cNvSpPr/>
          <p:nvPr/>
        </p:nvSpPr>
        <p:spPr>
          <a:xfrm flipH="false" flipV="false" rot="780254">
            <a:off x="-1018961" y="2048075"/>
            <a:ext cx="3209073" cy="3287823"/>
          </a:xfrm>
          <a:custGeom>
            <a:avLst/>
            <a:gdLst/>
            <a:ahLst/>
            <a:cxnLst/>
            <a:rect r="r" b="b" t="t" l="l"/>
            <a:pathLst>
              <a:path h="3287823" w="3209073">
                <a:moveTo>
                  <a:pt x="0" y="0"/>
                </a:moveTo>
                <a:lnTo>
                  <a:pt x="3209073" y="0"/>
                </a:lnTo>
                <a:lnTo>
                  <a:pt x="3209073" y="3287823"/>
                </a:lnTo>
                <a:lnTo>
                  <a:pt x="0" y="328782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1" id="21"/>
          <p:cNvSpPr txBox="true"/>
          <p:nvPr/>
        </p:nvSpPr>
        <p:spPr>
          <a:xfrm rot="0">
            <a:off x="2652229" y="5086350"/>
            <a:ext cx="5612036" cy="2622550"/>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Tenor Sans"/>
                <a:ea typeface="Tenor Sans"/>
                <a:cs typeface="Tenor Sans"/>
                <a:sym typeface="Tenor Sans"/>
              </a:rPr>
              <a:t>Optimal untuk satu sumber</a:t>
            </a:r>
          </a:p>
          <a:p>
            <a:pPr algn="l" marL="539749" indent="-269875" lvl="1">
              <a:lnSpc>
                <a:spcPts val="3499"/>
              </a:lnSpc>
              <a:buFont typeface="Arial"/>
              <a:buChar char="•"/>
            </a:pPr>
            <a:r>
              <a:rPr lang="en-US" sz="2499">
                <a:solidFill>
                  <a:srgbClr val="000000"/>
                </a:solidFill>
                <a:latin typeface="Tenor Sans"/>
                <a:ea typeface="Tenor Sans"/>
                <a:cs typeface="Tenor Sans"/>
                <a:sym typeface="Tenor Sans"/>
              </a:rPr>
              <a:t>Lebih cepat dan efisien</a:t>
            </a:r>
          </a:p>
          <a:p>
            <a:pPr algn="l" marL="539749" indent="-269875" lvl="1">
              <a:lnSpc>
                <a:spcPts val="3499"/>
              </a:lnSpc>
              <a:buFont typeface="Arial"/>
              <a:buChar char="•"/>
            </a:pPr>
            <a:r>
              <a:rPr lang="en-US" sz="2499">
                <a:solidFill>
                  <a:srgbClr val="000000"/>
                </a:solidFill>
                <a:latin typeface="Tenor Sans"/>
                <a:ea typeface="Tenor Sans"/>
                <a:cs typeface="Tenor Sans"/>
                <a:sym typeface="Tenor Sans"/>
              </a:rPr>
              <a:t>Mudah dipahami</a:t>
            </a:r>
          </a:p>
          <a:p>
            <a:pPr algn="l" marL="539749" indent="-269875" lvl="1">
              <a:lnSpc>
                <a:spcPts val="3499"/>
              </a:lnSpc>
              <a:buFont typeface="Arial"/>
              <a:buChar char="•"/>
            </a:pPr>
            <a:r>
              <a:rPr lang="en-US" sz="2499">
                <a:solidFill>
                  <a:srgbClr val="000000"/>
                </a:solidFill>
                <a:latin typeface="Tenor Sans"/>
                <a:ea typeface="Tenor Sans"/>
                <a:cs typeface="Tenor Sans"/>
                <a:sym typeface="Tenor Sans"/>
              </a:rPr>
              <a:t>Menjadi dasar banyaknya aplikasi</a:t>
            </a:r>
          </a:p>
          <a:p>
            <a:pPr algn="l" marL="539749" indent="-269875" lvl="1">
              <a:lnSpc>
                <a:spcPts val="3499"/>
              </a:lnSpc>
              <a:buFont typeface="Arial"/>
              <a:buChar char="•"/>
            </a:pPr>
            <a:r>
              <a:rPr lang="en-US" sz="2499">
                <a:solidFill>
                  <a:srgbClr val="000000"/>
                </a:solidFill>
                <a:latin typeface="Tenor Sans"/>
                <a:ea typeface="Tenor Sans"/>
                <a:cs typeface="Tenor Sans"/>
                <a:sym typeface="Tenor Sans"/>
              </a:rPr>
              <a:t>Menjamin jalur yang lebih cepat</a:t>
            </a:r>
          </a:p>
        </p:txBody>
      </p:sp>
      <p:sp>
        <p:nvSpPr>
          <p:cNvPr name="TextBox 22" id="22"/>
          <p:cNvSpPr txBox="true"/>
          <p:nvPr/>
        </p:nvSpPr>
        <p:spPr>
          <a:xfrm rot="0">
            <a:off x="2197517" y="1228725"/>
            <a:ext cx="13892965" cy="1727835"/>
          </a:xfrm>
          <a:prstGeom prst="rect">
            <a:avLst/>
          </a:prstGeom>
        </p:spPr>
        <p:txBody>
          <a:bodyPr anchor="t" rtlCol="false" tIns="0" lIns="0" bIns="0" rIns="0">
            <a:spAutoFit/>
          </a:bodyPr>
          <a:lstStyle/>
          <a:p>
            <a:pPr algn="ctr">
              <a:lnSpc>
                <a:spcPts val="6480"/>
              </a:lnSpc>
            </a:pPr>
            <a:r>
              <a:rPr lang="en-US" sz="7200">
                <a:solidFill>
                  <a:srgbClr val="004C42"/>
                </a:solidFill>
                <a:latin typeface="Pluma Bold"/>
                <a:ea typeface="Pluma Bold"/>
                <a:cs typeface="Pluma Bold"/>
                <a:sym typeface="Pluma Bold"/>
              </a:rPr>
              <a:t>KELEBIHAN DAN KEKURANGAN SHORTEST PATH TREE</a:t>
            </a:r>
          </a:p>
        </p:txBody>
      </p:sp>
      <p:sp>
        <p:nvSpPr>
          <p:cNvPr name="TextBox 23" id="23"/>
          <p:cNvSpPr txBox="true"/>
          <p:nvPr/>
        </p:nvSpPr>
        <p:spPr>
          <a:xfrm rot="0">
            <a:off x="9786459" y="4904266"/>
            <a:ext cx="6086588" cy="3060700"/>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Tenor Sans"/>
                <a:ea typeface="Tenor Sans"/>
                <a:cs typeface="Tenor Sans"/>
                <a:sym typeface="Tenor Sans"/>
              </a:rPr>
              <a:t>Terlalu bergantung pada bobot</a:t>
            </a:r>
          </a:p>
          <a:p>
            <a:pPr algn="l" marL="539749" indent="-269875" lvl="1">
              <a:lnSpc>
                <a:spcPts val="3499"/>
              </a:lnSpc>
              <a:buFont typeface="Arial"/>
              <a:buChar char="•"/>
            </a:pPr>
            <a:r>
              <a:rPr lang="en-US" sz="2499">
                <a:solidFill>
                  <a:srgbClr val="000000"/>
                </a:solidFill>
                <a:latin typeface="Tenor Sans"/>
                <a:ea typeface="Tenor Sans"/>
                <a:cs typeface="Tenor Sans"/>
                <a:sym typeface="Tenor Sans"/>
              </a:rPr>
              <a:t>Bukan minimum spanning tree (MST)</a:t>
            </a:r>
          </a:p>
          <a:p>
            <a:pPr algn="l" marL="539749" indent="-269875" lvl="1">
              <a:lnSpc>
                <a:spcPts val="3499"/>
              </a:lnSpc>
              <a:buFont typeface="Arial"/>
              <a:buChar char="•"/>
            </a:pPr>
            <a:r>
              <a:rPr lang="en-US" sz="2499">
                <a:solidFill>
                  <a:srgbClr val="000000"/>
                </a:solidFill>
                <a:latin typeface="Tenor Sans"/>
                <a:ea typeface="Tenor Sans"/>
                <a:cs typeface="Tenor Sans"/>
                <a:sym typeface="Tenor Sans"/>
              </a:rPr>
              <a:t>Tidak cocok untuk semua sumber</a:t>
            </a:r>
          </a:p>
          <a:p>
            <a:pPr algn="l" marL="539749" indent="-269875" lvl="1">
              <a:lnSpc>
                <a:spcPts val="3499"/>
              </a:lnSpc>
              <a:buFont typeface="Arial"/>
              <a:buChar char="•"/>
            </a:pPr>
            <a:r>
              <a:rPr lang="en-US" sz="2499">
                <a:solidFill>
                  <a:srgbClr val="000000"/>
                </a:solidFill>
                <a:latin typeface="Tenor Sans"/>
                <a:ea typeface="Tenor Sans"/>
                <a:cs typeface="Tenor Sans"/>
                <a:sym typeface="Tenor Sans"/>
              </a:rPr>
              <a:t>Tidak terlalu untung jika terhadap bobot negatif</a:t>
            </a:r>
          </a:p>
          <a:p>
            <a:pPr algn="l">
              <a:lnSpc>
                <a:spcPts val="3499"/>
              </a:lnSpc>
            </a:pPr>
          </a:p>
        </p:txBody>
      </p:sp>
      <p:sp>
        <p:nvSpPr>
          <p:cNvPr name="TextBox 24" id="24"/>
          <p:cNvSpPr txBox="true"/>
          <p:nvPr/>
        </p:nvSpPr>
        <p:spPr>
          <a:xfrm rot="0">
            <a:off x="10723436" y="3475680"/>
            <a:ext cx="4212633" cy="529590"/>
          </a:xfrm>
          <a:prstGeom prst="rect">
            <a:avLst/>
          </a:prstGeom>
        </p:spPr>
        <p:txBody>
          <a:bodyPr anchor="t" rtlCol="false" tIns="0" lIns="0" bIns="0" rIns="0">
            <a:spAutoFit/>
          </a:bodyPr>
          <a:lstStyle/>
          <a:p>
            <a:pPr algn="ctr">
              <a:lnSpc>
                <a:spcPts val="3780"/>
              </a:lnSpc>
            </a:pPr>
            <a:r>
              <a:rPr lang="en-US" sz="4200">
                <a:solidFill>
                  <a:srgbClr val="004C42"/>
                </a:solidFill>
                <a:latin typeface="Pluma Bold"/>
                <a:ea typeface="Pluma Bold"/>
                <a:cs typeface="Pluma Bold"/>
                <a:sym typeface="Pluma Bold"/>
              </a:rPr>
              <a:t>KEKURANGAN</a:t>
            </a:r>
          </a:p>
        </p:txBody>
      </p:sp>
      <p:sp>
        <p:nvSpPr>
          <p:cNvPr name="TextBox 25" id="25"/>
          <p:cNvSpPr txBox="true"/>
          <p:nvPr/>
        </p:nvSpPr>
        <p:spPr>
          <a:xfrm rot="0">
            <a:off x="3351931" y="3409251"/>
            <a:ext cx="4212633" cy="529590"/>
          </a:xfrm>
          <a:prstGeom prst="rect">
            <a:avLst/>
          </a:prstGeom>
        </p:spPr>
        <p:txBody>
          <a:bodyPr anchor="t" rtlCol="false" tIns="0" lIns="0" bIns="0" rIns="0">
            <a:spAutoFit/>
          </a:bodyPr>
          <a:lstStyle/>
          <a:p>
            <a:pPr algn="ctr">
              <a:lnSpc>
                <a:spcPts val="3780"/>
              </a:lnSpc>
            </a:pPr>
            <a:r>
              <a:rPr lang="en-US" sz="4200">
                <a:solidFill>
                  <a:srgbClr val="004C42"/>
                </a:solidFill>
                <a:latin typeface="Pluma Bold"/>
                <a:ea typeface="Pluma Bold"/>
                <a:cs typeface="Pluma Bold"/>
                <a:sym typeface="Pluma Bold"/>
              </a:rPr>
              <a:t>KELEBIHAN</a:t>
            </a:r>
          </a:p>
        </p:txBody>
      </p:sp>
      <p:sp>
        <p:nvSpPr>
          <p:cNvPr name="Freeform 26" id="26"/>
          <p:cNvSpPr/>
          <p:nvPr/>
        </p:nvSpPr>
        <p:spPr>
          <a:xfrm flipH="false" flipV="false" rot="-5598086">
            <a:off x="15474814" y="290880"/>
            <a:ext cx="2621561" cy="2356087"/>
          </a:xfrm>
          <a:custGeom>
            <a:avLst/>
            <a:gdLst/>
            <a:ahLst/>
            <a:cxnLst/>
            <a:rect r="r" b="b" t="t" l="l"/>
            <a:pathLst>
              <a:path h="2356087" w="2621561">
                <a:moveTo>
                  <a:pt x="0" y="0"/>
                </a:moveTo>
                <a:lnTo>
                  <a:pt x="2621561" y="0"/>
                </a:lnTo>
                <a:lnTo>
                  <a:pt x="2621561" y="2356087"/>
                </a:lnTo>
                <a:lnTo>
                  <a:pt x="0" y="235608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3736" y="851878"/>
            <a:ext cx="16375564" cy="8229600"/>
            <a:chOff x="0" y="0"/>
            <a:chExt cx="21834086" cy="10972800"/>
          </a:xfrm>
        </p:grpSpPr>
        <p:sp>
          <p:nvSpPr>
            <p:cNvPr name="Freeform 3" id="3"/>
            <p:cNvSpPr/>
            <p:nvPr/>
          </p:nvSpPr>
          <p:spPr>
            <a:xfrm flipH="false" flipV="false" rot="0">
              <a:off x="0" y="0"/>
              <a:ext cx="10972800" cy="10972800"/>
            </a:xfrm>
            <a:custGeom>
              <a:avLst/>
              <a:gdLst/>
              <a:ahLst/>
              <a:cxnLst/>
              <a:rect r="r" b="b" t="t" l="l"/>
              <a:pathLst>
                <a:path h="10972800" w="10972800">
                  <a:moveTo>
                    <a:pt x="0" y="0"/>
                  </a:moveTo>
                  <a:lnTo>
                    <a:pt x="10972800" y="0"/>
                  </a:lnTo>
                  <a:lnTo>
                    <a:pt x="10972800" y="10972800"/>
                  </a:lnTo>
                  <a:lnTo>
                    <a:pt x="0" y="109728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72800" y="0"/>
              <a:ext cx="10861286" cy="10972800"/>
            </a:xfrm>
            <a:custGeom>
              <a:avLst/>
              <a:gdLst/>
              <a:ahLst/>
              <a:cxnLst/>
              <a:rect r="r" b="b" t="t" l="l"/>
              <a:pathLst>
                <a:path h="10972800" w="10861286">
                  <a:moveTo>
                    <a:pt x="0" y="0"/>
                  </a:moveTo>
                  <a:lnTo>
                    <a:pt x="10861286" y="0"/>
                  </a:lnTo>
                  <a:lnTo>
                    <a:pt x="10861286" y="10972800"/>
                  </a:lnTo>
                  <a:lnTo>
                    <a:pt x="0" y="109728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1026" t="0" r="0" b="0"/>
              </a:stretch>
            </a:blipFill>
          </p:spPr>
        </p:sp>
      </p:grpSp>
      <p:sp>
        <p:nvSpPr>
          <p:cNvPr name="TextBox 5" id="5"/>
          <p:cNvSpPr txBox="true"/>
          <p:nvPr/>
        </p:nvSpPr>
        <p:spPr>
          <a:xfrm rot="0">
            <a:off x="2693087" y="1321079"/>
            <a:ext cx="12901826" cy="1024891"/>
          </a:xfrm>
          <a:prstGeom prst="rect">
            <a:avLst/>
          </a:prstGeom>
        </p:spPr>
        <p:txBody>
          <a:bodyPr anchor="t" rtlCol="false" tIns="0" lIns="0" bIns="0" rIns="0">
            <a:spAutoFit/>
          </a:bodyPr>
          <a:lstStyle/>
          <a:p>
            <a:pPr algn="ctr">
              <a:lnSpc>
                <a:spcPts val="7200"/>
              </a:lnSpc>
            </a:pPr>
            <a:r>
              <a:rPr lang="en-US" sz="8000">
                <a:solidFill>
                  <a:srgbClr val="004C42"/>
                </a:solidFill>
                <a:latin typeface="Pluma Bold"/>
                <a:ea typeface="Pluma Bold"/>
                <a:cs typeface="Pluma Bold"/>
                <a:sym typeface="Pluma Bold"/>
              </a:rPr>
              <a:t>Studi kasus</a:t>
            </a:r>
          </a:p>
        </p:txBody>
      </p:sp>
      <p:sp>
        <p:nvSpPr>
          <p:cNvPr name="Freeform 6" id="6"/>
          <p:cNvSpPr/>
          <p:nvPr/>
        </p:nvSpPr>
        <p:spPr>
          <a:xfrm flipH="true" flipV="false" rot="0">
            <a:off x="651556" y="6681266"/>
            <a:ext cx="754288" cy="775937"/>
          </a:xfrm>
          <a:custGeom>
            <a:avLst/>
            <a:gdLst/>
            <a:ahLst/>
            <a:cxnLst/>
            <a:rect r="r" b="b" t="t" l="l"/>
            <a:pathLst>
              <a:path h="775937" w="754288">
                <a:moveTo>
                  <a:pt x="754288" y="0"/>
                </a:moveTo>
                <a:lnTo>
                  <a:pt x="0" y="0"/>
                </a:lnTo>
                <a:lnTo>
                  <a:pt x="0" y="775938"/>
                </a:lnTo>
                <a:lnTo>
                  <a:pt x="754288" y="775938"/>
                </a:lnTo>
                <a:lnTo>
                  <a:pt x="754288"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7" id="7"/>
          <p:cNvSpPr/>
          <p:nvPr/>
        </p:nvSpPr>
        <p:spPr>
          <a:xfrm flipH="false" flipV="false" rot="0">
            <a:off x="16977826" y="6071406"/>
            <a:ext cx="562948" cy="609861"/>
          </a:xfrm>
          <a:custGeom>
            <a:avLst/>
            <a:gdLst/>
            <a:ahLst/>
            <a:cxnLst/>
            <a:rect r="r" b="b" t="t" l="l"/>
            <a:pathLst>
              <a:path h="609861" w="562948">
                <a:moveTo>
                  <a:pt x="0" y="0"/>
                </a:moveTo>
                <a:lnTo>
                  <a:pt x="562948" y="0"/>
                </a:lnTo>
                <a:lnTo>
                  <a:pt x="562948" y="609860"/>
                </a:lnTo>
                <a:lnTo>
                  <a:pt x="0" y="609860"/>
                </a:lnTo>
                <a:lnTo>
                  <a:pt x="0" y="0"/>
                </a:lnTo>
                <a:close/>
              </a:path>
            </a:pathLst>
          </a:custGeom>
          <a:blipFill>
            <a:blip r:embed="rId6">
              <a:extLst>
                <a:ext uri="{96DAC541-7B7A-43D3-8B79-37D633B846F1}">
                  <asvg:svgBlip xmlns:asvg="http://schemas.microsoft.com/office/drawing/2016/SVG/main" r:embed="rId7"/>
                </a:ext>
              </a:extLst>
            </a:blip>
            <a:stretch>
              <a:fillRect l="-254470" t="-232775" r="-26687" b="-59741"/>
            </a:stretch>
          </a:blipFill>
        </p:spPr>
      </p:sp>
      <p:sp>
        <p:nvSpPr>
          <p:cNvPr name="Freeform 8" id="8"/>
          <p:cNvSpPr/>
          <p:nvPr/>
        </p:nvSpPr>
        <p:spPr>
          <a:xfrm flipH="false" flipV="false" rot="0">
            <a:off x="16223538" y="3138226"/>
            <a:ext cx="754288" cy="775937"/>
          </a:xfrm>
          <a:custGeom>
            <a:avLst/>
            <a:gdLst/>
            <a:ahLst/>
            <a:cxnLst/>
            <a:rect r="r" b="b" t="t" l="l"/>
            <a:pathLst>
              <a:path h="775937" w="754288">
                <a:moveTo>
                  <a:pt x="0" y="0"/>
                </a:moveTo>
                <a:lnTo>
                  <a:pt x="754288" y="0"/>
                </a:lnTo>
                <a:lnTo>
                  <a:pt x="754288" y="775938"/>
                </a:lnTo>
                <a:lnTo>
                  <a:pt x="0" y="775938"/>
                </a:lnTo>
                <a:lnTo>
                  <a:pt x="0"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9" id="9"/>
          <p:cNvSpPr/>
          <p:nvPr/>
        </p:nvSpPr>
        <p:spPr>
          <a:xfrm flipH="true" flipV="false" rot="0">
            <a:off x="1333362" y="1318786"/>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6">
              <a:extLst>
                <a:ext uri="{96DAC541-7B7A-43D3-8B79-37D633B846F1}">
                  <asvg:svgBlip xmlns:asvg="http://schemas.microsoft.com/office/drawing/2016/SVG/main" r:embed="rId7"/>
                </a:ext>
              </a:extLst>
            </a:blip>
            <a:stretch>
              <a:fillRect l="-254470" t="-232775" r="-26687" b="-59741"/>
            </a:stretch>
          </a:blipFill>
        </p:spPr>
      </p:sp>
      <p:sp>
        <p:nvSpPr>
          <p:cNvPr name="Freeform 10" id="10"/>
          <p:cNvSpPr/>
          <p:nvPr/>
        </p:nvSpPr>
        <p:spPr>
          <a:xfrm flipH="false" flipV="false" rot="0">
            <a:off x="-1116969" y="1782902"/>
            <a:ext cx="3421192" cy="2036316"/>
          </a:xfrm>
          <a:custGeom>
            <a:avLst/>
            <a:gdLst/>
            <a:ahLst/>
            <a:cxnLst/>
            <a:rect r="r" b="b" t="t" l="l"/>
            <a:pathLst>
              <a:path h="2036316" w="3421192">
                <a:moveTo>
                  <a:pt x="0" y="0"/>
                </a:moveTo>
                <a:lnTo>
                  <a:pt x="3421192" y="0"/>
                </a:lnTo>
                <a:lnTo>
                  <a:pt x="3421192" y="2036316"/>
                </a:lnTo>
                <a:lnTo>
                  <a:pt x="0" y="20363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true" flipV="false" rot="0">
            <a:off x="15647631" y="300628"/>
            <a:ext cx="3421192" cy="2036316"/>
          </a:xfrm>
          <a:custGeom>
            <a:avLst/>
            <a:gdLst/>
            <a:ahLst/>
            <a:cxnLst/>
            <a:rect r="r" b="b" t="t" l="l"/>
            <a:pathLst>
              <a:path h="2036316" w="3421192">
                <a:moveTo>
                  <a:pt x="3421192" y="0"/>
                </a:moveTo>
                <a:lnTo>
                  <a:pt x="0" y="0"/>
                </a:lnTo>
                <a:lnTo>
                  <a:pt x="0" y="2036316"/>
                </a:lnTo>
                <a:lnTo>
                  <a:pt x="3421192" y="2036316"/>
                </a:lnTo>
                <a:lnTo>
                  <a:pt x="3421192"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3234675" y="2801060"/>
            <a:ext cx="11818651" cy="2864777"/>
            <a:chOff x="0" y="0"/>
            <a:chExt cx="15758201" cy="3819703"/>
          </a:xfrm>
        </p:grpSpPr>
        <p:sp>
          <p:nvSpPr>
            <p:cNvPr name="Freeform 13" id="13"/>
            <p:cNvSpPr/>
            <p:nvPr/>
          </p:nvSpPr>
          <p:spPr>
            <a:xfrm flipH="false" flipV="false" rot="0">
              <a:off x="0"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3807825"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7615650"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10385217"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17" id="17"/>
          <p:cNvGrpSpPr/>
          <p:nvPr/>
        </p:nvGrpSpPr>
        <p:grpSpPr>
          <a:xfrm rot="0">
            <a:off x="3162192" y="4422275"/>
            <a:ext cx="11818651" cy="2864777"/>
            <a:chOff x="0" y="0"/>
            <a:chExt cx="15758201" cy="3819703"/>
          </a:xfrm>
        </p:grpSpPr>
        <p:sp>
          <p:nvSpPr>
            <p:cNvPr name="Freeform 18" id="18"/>
            <p:cNvSpPr/>
            <p:nvPr/>
          </p:nvSpPr>
          <p:spPr>
            <a:xfrm flipH="false" flipV="false" rot="0">
              <a:off x="0"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3807825"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7615650"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10385217"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22" id="22"/>
          <p:cNvGrpSpPr/>
          <p:nvPr/>
        </p:nvGrpSpPr>
        <p:grpSpPr>
          <a:xfrm rot="0">
            <a:off x="3234675" y="4204458"/>
            <a:ext cx="11818651" cy="2864777"/>
            <a:chOff x="0" y="0"/>
            <a:chExt cx="15758201" cy="3819703"/>
          </a:xfrm>
        </p:grpSpPr>
        <p:sp>
          <p:nvSpPr>
            <p:cNvPr name="Freeform 23" id="23"/>
            <p:cNvSpPr/>
            <p:nvPr/>
          </p:nvSpPr>
          <p:spPr>
            <a:xfrm flipH="false" flipV="false" rot="0">
              <a:off x="0"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3807825"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7615650"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10385217" y="0"/>
              <a:ext cx="5372984" cy="3819703"/>
            </a:xfrm>
            <a:custGeom>
              <a:avLst/>
              <a:gdLst/>
              <a:ahLst/>
              <a:cxnLst/>
              <a:rect r="r" b="b" t="t" l="l"/>
              <a:pathLst>
                <a:path h="3819703" w="5372984">
                  <a:moveTo>
                    <a:pt x="0" y="0"/>
                  </a:moveTo>
                  <a:lnTo>
                    <a:pt x="5372984" y="0"/>
                  </a:lnTo>
                  <a:lnTo>
                    <a:pt x="5372984" y="3819703"/>
                  </a:lnTo>
                  <a:lnTo>
                    <a:pt x="0" y="38197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TextBox 27" id="27"/>
          <p:cNvSpPr txBox="true"/>
          <p:nvPr/>
        </p:nvSpPr>
        <p:spPr>
          <a:xfrm rot="0">
            <a:off x="3455404" y="3328378"/>
            <a:ext cx="11232228" cy="3200400"/>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Tenor Sans"/>
                <a:ea typeface="Tenor Sans"/>
                <a:cs typeface="Tenor Sans"/>
                <a:sym typeface="Tenor Sans"/>
              </a:rPr>
              <a:t>Jukida adalah calon mahasiswa yang sedang mengikuti UTBK di sebuah kampus. Ia memulai perjalanan dari Gerbang Kampus dan harus menuju Gedung D tempat pelaksanaan ujian. Kampus terdiri dari berbagai gedung dan fasilitas yang dihubungkan oleh jalan-jalan yang dapat direpresentasikan sebagai graf.</a:t>
            </a:r>
          </a:p>
        </p:txBody>
      </p:sp>
      <p:sp>
        <p:nvSpPr>
          <p:cNvPr name="Freeform 28" id="28"/>
          <p:cNvSpPr/>
          <p:nvPr/>
        </p:nvSpPr>
        <p:spPr>
          <a:xfrm flipH="false" flipV="false" rot="-1527032">
            <a:off x="-599811" y="7784811"/>
            <a:ext cx="3112058" cy="3522465"/>
          </a:xfrm>
          <a:custGeom>
            <a:avLst/>
            <a:gdLst/>
            <a:ahLst/>
            <a:cxnLst/>
            <a:rect r="r" b="b" t="t" l="l"/>
            <a:pathLst>
              <a:path h="3522465" w="3112058">
                <a:moveTo>
                  <a:pt x="0" y="0"/>
                </a:moveTo>
                <a:lnTo>
                  <a:pt x="3112058" y="0"/>
                </a:lnTo>
                <a:lnTo>
                  <a:pt x="3112058" y="3522465"/>
                </a:lnTo>
                <a:lnTo>
                  <a:pt x="0" y="35224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false" rot="-2020556">
            <a:off x="16464864" y="7647379"/>
            <a:ext cx="2807492" cy="3797330"/>
          </a:xfrm>
          <a:custGeom>
            <a:avLst/>
            <a:gdLst/>
            <a:ahLst/>
            <a:cxnLst/>
            <a:rect r="r" b="b" t="t" l="l"/>
            <a:pathLst>
              <a:path h="3797330" w="2807492">
                <a:moveTo>
                  <a:pt x="0" y="0"/>
                </a:moveTo>
                <a:lnTo>
                  <a:pt x="2807493" y="0"/>
                </a:lnTo>
                <a:lnTo>
                  <a:pt x="2807493" y="3797329"/>
                </a:lnTo>
                <a:lnTo>
                  <a:pt x="0" y="379732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6218" y="1028700"/>
            <a:ext cx="16375564" cy="8229600"/>
            <a:chOff x="0" y="0"/>
            <a:chExt cx="21834086" cy="10972800"/>
          </a:xfrm>
        </p:grpSpPr>
        <p:sp>
          <p:nvSpPr>
            <p:cNvPr name="Freeform 3" id="3"/>
            <p:cNvSpPr/>
            <p:nvPr/>
          </p:nvSpPr>
          <p:spPr>
            <a:xfrm flipH="false" flipV="false" rot="0">
              <a:off x="0" y="0"/>
              <a:ext cx="10972800" cy="10972800"/>
            </a:xfrm>
            <a:custGeom>
              <a:avLst/>
              <a:gdLst/>
              <a:ahLst/>
              <a:cxnLst/>
              <a:rect r="r" b="b" t="t" l="l"/>
              <a:pathLst>
                <a:path h="10972800" w="10972800">
                  <a:moveTo>
                    <a:pt x="0" y="0"/>
                  </a:moveTo>
                  <a:lnTo>
                    <a:pt x="10972800" y="0"/>
                  </a:lnTo>
                  <a:lnTo>
                    <a:pt x="10972800" y="10972800"/>
                  </a:lnTo>
                  <a:lnTo>
                    <a:pt x="0" y="109728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72800" y="0"/>
              <a:ext cx="10861286" cy="10972800"/>
            </a:xfrm>
            <a:custGeom>
              <a:avLst/>
              <a:gdLst/>
              <a:ahLst/>
              <a:cxnLst/>
              <a:rect r="r" b="b" t="t" l="l"/>
              <a:pathLst>
                <a:path h="10972800" w="10861286">
                  <a:moveTo>
                    <a:pt x="0" y="0"/>
                  </a:moveTo>
                  <a:lnTo>
                    <a:pt x="10861286" y="0"/>
                  </a:lnTo>
                  <a:lnTo>
                    <a:pt x="10861286" y="10972800"/>
                  </a:lnTo>
                  <a:lnTo>
                    <a:pt x="0" y="109728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1026" t="0" r="0" b="0"/>
              </a:stretch>
            </a:blipFill>
          </p:spPr>
        </p:sp>
      </p:grpSp>
      <p:sp>
        <p:nvSpPr>
          <p:cNvPr name="Freeform 5" id="5"/>
          <p:cNvSpPr/>
          <p:nvPr/>
        </p:nvSpPr>
        <p:spPr>
          <a:xfrm flipH="true" flipV="false" rot="0">
            <a:off x="651556" y="6681266"/>
            <a:ext cx="754288" cy="775937"/>
          </a:xfrm>
          <a:custGeom>
            <a:avLst/>
            <a:gdLst/>
            <a:ahLst/>
            <a:cxnLst/>
            <a:rect r="r" b="b" t="t" l="l"/>
            <a:pathLst>
              <a:path h="775937" w="754288">
                <a:moveTo>
                  <a:pt x="754288" y="0"/>
                </a:moveTo>
                <a:lnTo>
                  <a:pt x="0" y="0"/>
                </a:lnTo>
                <a:lnTo>
                  <a:pt x="0" y="775938"/>
                </a:lnTo>
                <a:lnTo>
                  <a:pt x="754288" y="775938"/>
                </a:lnTo>
                <a:lnTo>
                  <a:pt x="754288"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6" id="6"/>
          <p:cNvSpPr/>
          <p:nvPr/>
        </p:nvSpPr>
        <p:spPr>
          <a:xfrm flipH="false" flipV="false" rot="0">
            <a:off x="16977826" y="6071406"/>
            <a:ext cx="562948" cy="609861"/>
          </a:xfrm>
          <a:custGeom>
            <a:avLst/>
            <a:gdLst/>
            <a:ahLst/>
            <a:cxnLst/>
            <a:rect r="r" b="b" t="t" l="l"/>
            <a:pathLst>
              <a:path h="609861" w="562948">
                <a:moveTo>
                  <a:pt x="0" y="0"/>
                </a:moveTo>
                <a:lnTo>
                  <a:pt x="562948" y="0"/>
                </a:lnTo>
                <a:lnTo>
                  <a:pt x="562948" y="609860"/>
                </a:lnTo>
                <a:lnTo>
                  <a:pt x="0" y="609860"/>
                </a:lnTo>
                <a:lnTo>
                  <a:pt x="0" y="0"/>
                </a:lnTo>
                <a:close/>
              </a:path>
            </a:pathLst>
          </a:custGeom>
          <a:blipFill>
            <a:blip r:embed="rId6">
              <a:extLst>
                <a:ext uri="{96DAC541-7B7A-43D3-8B79-37D633B846F1}">
                  <asvg:svgBlip xmlns:asvg="http://schemas.microsoft.com/office/drawing/2016/SVG/main" r:embed="rId7"/>
                </a:ext>
              </a:extLst>
            </a:blip>
            <a:stretch>
              <a:fillRect l="-254470" t="-232775" r="-26687" b="-59741"/>
            </a:stretch>
          </a:blipFill>
        </p:spPr>
      </p:sp>
      <p:sp>
        <p:nvSpPr>
          <p:cNvPr name="Freeform 7" id="7"/>
          <p:cNvSpPr/>
          <p:nvPr/>
        </p:nvSpPr>
        <p:spPr>
          <a:xfrm flipH="false" flipV="false" rot="0">
            <a:off x="16223538" y="3138226"/>
            <a:ext cx="754288" cy="775937"/>
          </a:xfrm>
          <a:custGeom>
            <a:avLst/>
            <a:gdLst/>
            <a:ahLst/>
            <a:cxnLst/>
            <a:rect r="r" b="b" t="t" l="l"/>
            <a:pathLst>
              <a:path h="775937" w="754288">
                <a:moveTo>
                  <a:pt x="0" y="0"/>
                </a:moveTo>
                <a:lnTo>
                  <a:pt x="754288" y="0"/>
                </a:lnTo>
                <a:lnTo>
                  <a:pt x="754288" y="775938"/>
                </a:lnTo>
                <a:lnTo>
                  <a:pt x="0" y="775938"/>
                </a:lnTo>
                <a:lnTo>
                  <a:pt x="0"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8" id="8"/>
          <p:cNvSpPr/>
          <p:nvPr/>
        </p:nvSpPr>
        <p:spPr>
          <a:xfrm flipH="true" flipV="false" rot="0">
            <a:off x="1333362" y="1318786"/>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6">
              <a:extLst>
                <a:ext uri="{96DAC541-7B7A-43D3-8B79-37D633B846F1}">
                  <asvg:svgBlip xmlns:asvg="http://schemas.microsoft.com/office/drawing/2016/SVG/main" r:embed="rId7"/>
                </a:ext>
              </a:extLst>
            </a:blip>
            <a:stretch>
              <a:fillRect l="-254470" t="-232775" r="-26687" b="-59741"/>
            </a:stretch>
          </a:blipFill>
        </p:spPr>
      </p:sp>
      <p:sp>
        <p:nvSpPr>
          <p:cNvPr name="Freeform 9" id="9"/>
          <p:cNvSpPr/>
          <p:nvPr/>
        </p:nvSpPr>
        <p:spPr>
          <a:xfrm flipH="false" flipV="false" rot="0">
            <a:off x="-1116969" y="1782902"/>
            <a:ext cx="3421192" cy="2036316"/>
          </a:xfrm>
          <a:custGeom>
            <a:avLst/>
            <a:gdLst/>
            <a:ahLst/>
            <a:cxnLst/>
            <a:rect r="r" b="b" t="t" l="l"/>
            <a:pathLst>
              <a:path h="2036316" w="3421192">
                <a:moveTo>
                  <a:pt x="0" y="0"/>
                </a:moveTo>
                <a:lnTo>
                  <a:pt x="3421192" y="0"/>
                </a:lnTo>
                <a:lnTo>
                  <a:pt x="3421192" y="2036316"/>
                </a:lnTo>
                <a:lnTo>
                  <a:pt x="0" y="20363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false" rot="0">
            <a:off x="15647631" y="300628"/>
            <a:ext cx="3421192" cy="2036316"/>
          </a:xfrm>
          <a:custGeom>
            <a:avLst/>
            <a:gdLst/>
            <a:ahLst/>
            <a:cxnLst/>
            <a:rect r="r" b="b" t="t" l="l"/>
            <a:pathLst>
              <a:path h="2036316" w="3421192">
                <a:moveTo>
                  <a:pt x="3421192" y="0"/>
                </a:moveTo>
                <a:lnTo>
                  <a:pt x="0" y="0"/>
                </a:lnTo>
                <a:lnTo>
                  <a:pt x="0" y="2036316"/>
                </a:lnTo>
                <a:lnTo>
                  <a:pt x="3421192" y="2036316"/>
                </a:lnTo>
                <a:lnTo>
                  <a:pt x="3421192"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527032">
            <a:off x="-599811" y="7784811"/>
            <a:ext cx="3112058" cy="3522465"/>
          </a:xfrm>
          <a:custGeom>
            <a:avLst/>
            <a:gdLst/>
            <a:ahLst/>
            <a:cxnLst/>
            <a:rect r="r" b="b" t="t" l="l"/>
            <a:pathLst>
              <a:path h="3522465" w="3112058">
                <a:moveTo>
                  <a:pt x="0" y="0"/>
                </a:moveTo>
                <a:lnTo>
                  <a:pt x="3112058" y="0"/>
                </a:lnTo>
                <a:lnTo>
                  <a:pt x="3112058" y="3522465"/>
                </a:lnTo>
                <a:lnTo>
                  <a:pt x="0" y="35224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2020556">
            <a:off x="16464864" y="7647379"/>
            <a:ext cx="2807492" cy="3797330"/>
          </a:xfrm>
          <a:custGeom>
            <a:avLst/>
            <a:gdLst/>
            <a:ahLst/>
            <a:cxnLst/>
            <a:rect r="r" b="b" t="t" l="l"/>
            <a:pathLst>
              <a:path h="3797330" w="2807492">
                <a:moveTo>
                  <a:pt x="0" y="0"/>
                </a:moveTo>
                <a:lnTo>
                  <a:pt x="2807493" y="0"/>
                </a:lnTo>
                <a:lnTo>
                  <a:pt x="2807493" y="3797329"/>
                </a:lnTo>
                <a:lnTo>
                  <a:pt x="0" y="379732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3592110" y="2150334"/>
            <a:ext cx="11103779" cy="6887432"/>
          </a:xfrm>
          <a:custGeom>
            <a:avLst/>
            <a:gdLst/>
            <a:ahLst/>
            <a:cxnLst/>
            <a:rect r="r" b="b" t="t" l="l"/>
            <a:pathLst>
              <a:path h="6887432" w="11103779">
                <a:moveTo>
                  <a:pt x="0" y="0"/>
                </a:moveTo>
                <a:lnTo>
                  <a:pt x="11103780" y="0"/>
                </a:lnTo>
                <a:lnTo>
                  <a:pt x="11103780" y="6887432"/>
                </a:lnTo>
                <a:lnTo>
                  <a:pt x="0" y="6887432"/>
                </a:lnTo>
                <a:lnTo>
                  <a:pt x="0" y="0"/>
                </a:lnTo>
                <a:close/>
              </a:path>
            </a:pathLst>
          </a:custGeom>
          <a:blipFill>
            <a:blip r:embed="rId14"/>
            <a:stretch>
              <a:fillRect l="0" t="-7333" r="0" b="-7333"/>
            </a:stretch>
          </a:blipFill>
        </p:spPr>
      </p:sp>
      <p:sp>
        <p:nvSpPr>
          <p:cNvPr name="TextBox 14" id="14"/>
          <p:cNvSpPr txBox="true"/>
          <p:nvPr/>
        </p:nvSpPr>
        <p:spPr>
          <a:xfrm rot="0">
            <a:off x="2693087" y="911116"/>
            <a:ext cx="12901826" cy="1024891"/>
          </a:xfrm>
          <a:prstGeom prst="rect">
            <a:avLst/>
          </a:prstGeom>
        </p:spPr>
        <p:txBody>
          <a:bodyPr anchor="t" rtlCol="false" tIns="0" lIns="0" bIns="0" rIns="0">
            <a:spAutoFit/>
          </a:bodyPr>
          <a:lstStyle/>
          <a:p>
            <a:pPr algn="ctr">
              <a:lnSpc>
                <a:spcPts val="7200"/>
              </a:lnSpc>
            </a:pPr>
            <a:r>
              <a:rPr lang="en-US" sz="8000">
                <a:solidFill>
                  <a:srgbClr val="004C42"/>
                </a:solidFill>
                <a:latin typeface="Pluma Bold"/>
                <a:ea typeface="Pluma Bold"/>
                <a:cs typeface="Pluma Bold"/>
                <a:sym typeface="Pluma Bold"/>
              </a:rPr>
              <a:t>Studi kasus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406367" y="9130249"/>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2">
              <a:extLst>
                <a:ext uri="{96DAC541-7B7A-43D3-8B79-37D633B846F1}">
                  <asvg:svgBlip xmlns:asvg="http://schemas.microsoft.com/office/drawing/2016/SVG/main" r:embed="rId3"/>
                </a:ext>
              </a:extLst>
            </a:blip>
            <a:stretch>
              <a:fillRect l="-254470" t="-232775" r="-26687" b="-59741"/>
            </a:stretch>
          </a:blipFill>
        </p:spPr>
      </p:sp>
      <p:sp>
        <p:nvSpPr>
          <p:cNvPr name="Freeform 3" id="3"/>
          <p:cNvSpPr/>
          <p:nvPr/>
        </p:nvSpPr>
        <p:spPr>
          <a:xfrm flipH="true" flipV="false" rot="0">
            <a:off x="16369582" y="1269578"/>
            <a:ext cx="680934" cy="700478"/>
          </a:xfrm>
          <a:custGeom>
            <a:avLst/>
            <a:gdLst/>
            <a:ahLst/>
            <a:cxnLst/>
            <a:rect r="r" b="b" t="t" l="l"/>
            <a:pathLst>
              <a:path h="700478" w="680934">
                <a:moveTo>
                  <a:pt x="680934" y="0"/>
                </a:moveTo>
                <a:lnTo>
                  <a:pt x="0" y="0"/>
                </a:lnTo>
                <a:lnTo>
                  <a:pt x="0" y="700477"/>
                </a:lnTo>
                <a:lnTo>
                  <a:pt x="680934" y="700477"/>
                </a:lnTo>
                <a:lnTo>
                  <a:pt x="680934"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4" id="4"/>
          <p:cNvSpPr/>
          <p:nvPr/>
        </p:nvSpPr>
        <p:spPr>
          <a:xfrm flipH="false" flipV="false" rot="0">
            <a:off x="-1908668" y="9435180"/>
            <a:ext cx="22105335" cy="2948993"/>
          </a:xfrm>
          <a:custGeom>
            <a:avLst/>
            <a:gdLst/>
            <a:ahLst/>
            <a:cxnLst/>
            <a:rect r="r" b="b" t="t" l="l"/>
            <a:pathLst>
              <a:path h="2948993" w="22105335">
                <a:moveTo>
                  <a:pt x="0" y="0"/>
                </a:moveTo>
                <a:lnTo>
                  <a:pt x="22105336" y="0"/>
                </a:lnTo>
                <a:lnTo>
                  <a:pt x="22105336" y="2948993"/>
                </a:lnTo>
                <a:lnTo>
                  <a:pt x="0" y="2948993"/>
                </a:lnTo>
                <a:lnTo>
                  <a:pt x="0" y="0"/>
                </a:lnTo>
                <a:close/>
              </a:path>
            </a:pathLst>
          </a:custGeom>
          <a:blipFill>
            <a:blip r:embed="rId6">
              <a:extLst>
                <a:ext uri="{96DAC541-7B7A-43D3-8B79-37D633B846F1}">
                  <asvg:svgBlip xmlns:asvg="http://schemas.microsoft.com/office/drawing/2016/SVG/main" r:embed="rId7"/>
                </a:ext>
              </a:extLst>
            </a:blip>
            <a:stretch>
              <a:fillRect l="0" t="0" r="0" b="-306141"/>
            </a:stretch>
          </a:blipFill>
        </p:spPr>
      </p:sp>
      <p:sp>
        <p:nvSpPr>
          <p:cNvPr name="Freeform 5" id="5"/>
          <p:cNvSpPr/>
          <p:nvPr/>
        </p:nvSpPr>
        <p:spPr>
          <a:xfrm flipH="false" flipV="false" rot="0">
            <a:off x="17310411" y="5518880"/>
            <a:ext cx="562948" cy="609861"/>
          </a:xfrm>
          <a:custGeom>
            <a:avLst/>
            <a:gdLst/>
            <a:ahLst/>
            <a:cxnLst/>
            <a:rect r="r" b="b" t="t" l="l"/>
            <a:pathLst>
              <a:path h="609861" w="562948">
                <a:moveTo>
                  <a:pt x="0" y="0"/>
                </a:moveTo>
                <a:lnTo>
                  <a:pt x="562948" y="0"/>
                </a:lnTo>
                <a:lnTo>
                  <a:pt x="562948" y="609861"/>
                </a:lnTo>
                <a:lnTo>
                  <a:pt x="0" y="609861"/>
                </a:lnTo>
                <a:lnTo>
                  <a:pt x="0" y="0"/>
                </a:lnTo>
                <a:close/>
              </a:path>
            </a:pathLst>
          </a:custGeom>
          <a:blipFill>
            <a:blip r:embed="rId2">
              <a:extLst>
                <a:ext uri="{96DAC541-7B7A-43D3-8B79-37D633B846F1}">
                  <asvg:svgBlip xmlns:asvg="http://schemas.microsoft.com/office/drawing/2016/SVG/main" r:embed="rId3"/>
                </a:ext>
              </a:extLst>
            </a:blip>
            <a:stretch>
              <a:fillRect l="-254470" t="-232775" r="-26687" b="-59741"/>
            </a:stretch>
          </a:blipFill>
        </p:spPr>
      </p:sp>
      <p:sp>
        <p:nvSpPr>
          <p:cNvPr name="Freeform 6" id="6"/>
          <p:cNvSpPr/>
          <p:nvPr/>
        </p:nvSpPr>
        <p:spPr>
          <a:xfrm flipH="false" flipV="false" rot="0">
            <a:off x="612297" y="4847288"/>
            <a:ext cx="575895" cy="592424"/>
          </a:xfrm>
          <a:custGeom>
            <a:avLst/>
            <a:gdLst/>
            <a:ahLst/>
            <a:cxnLst/>
            <a:rect r="r" b="b" t="t" l="l"/>
            <a:pathLst>
              <a:path h="592424" w="575895">
                <a:moveTo>
                  <a:pt x="0" y="0"/>
                </a:moveTo>
                <a:lnTo>
                  <a:pt x="575895" y="0"/>
                </a:lnTo>
                <a:lnTo>
                  <a:pt x="575895" y="592424"/>
                </a:lnTo>
                <a:lnTo>
                  <a:pt x="0" y="592424"/>
                </a:lnTo>
                <a:lnTo>
                  <a:pt x="0"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7" id="7"/>
          <p:cNvSpPr/>
          <p:nvPr/>
        </p:nvSpPr>
        <p:spPr>
          <a:xfrm flipH="false" flipV="false" rot="1606722">
            <a:off x="-1660293" y="970203"/>
            <a:ext cx="2897270" cy="3720105"/>
          </a:xfrm>
          <a:custGeom>
            <a:avLst/>
            <a:gdLst/>
            <a:ahLst/>
            <a:cxnLst/>
            <a:rect r="r" b="b" t="t" l="l"/>
            <a:pathLst>
              <a:path h="3720105" w="2897270">
                <a:moveTo>
                  <a:pt x="0" y="0"/>
                </a:moveTo>
                <a:lnTo>
                  <a:pt x="2897270" y="0"/>
                </a:lnTo>
                <a:lnTo>
                  <a:pt x="2897270" y="3720105"/>
                </a:lnTo>
                <a:lnTo>
                  <a:pt x="0" y="37201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2406046">
            <a:off x="16884254" y="2077665"/>
            <a:ext cx="2807492" cy="3797330"/>
          </a:xfrm>
          <a:custGeom>
            <a:avLst/>
            <a:gdLst/>
            <a:ahLst/>
            <a:cxnLst/>
            <a:rect r="r" b="b" t="t" l="l"/>
            <a:pathLst>
              <a:path h="3797330" w="2807492">
                <a:moveTo>
                  <a:pt x="0" y="0"/>
                </a:moveTo>
                <a:lnTo>
                  <a:pt x="2807492" y="0"/>
                </a:lnTo>
                <a:lnTo>
                  <a:pt x="2807492" y="3797330"/>
                </a:lnTo>
                <a:lnTo>
                  <a:pt x="0" y="37973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2175593" y="368513"/>
            <a:ext cx="13936815" cy="901065"/>
          </a:xfrm>
          <a:prstGeom prst="rect">
            <a:avLst/>
          </a:prstGeom>
        </p:spPr>
        <p:txBody>
          <a:bodyPr anchor="t" rtlCol="false" tIns="0" lIns="0" bIns="0" rIns="0">
            <a:spAutoFit/>
          </a:bodyPr>
          <a:lstStyle/>
          <a:p>
            <a:pPr algn="ctr">
              <a:lnSpc>
                <a:spcPts val="6480"/>
              </a:lnSpc>
            </a:pPr>
            <a:r>
              <a:rPr lang="en-US" sz="7200">
                <a:solidFill>
                  <a:srgbClr val="004C42"/>
                </a:solidFill>
                <a:latin typeface="Pluma Bold"/>
                <a:ea typeface="Pluma Bold"/>
                <a:cs typeface="Pluma Bold"/>
                <a:sym typeface="Pluma Bold"/>
              </a:rPr>
              <a:t>CODE DJIKSTRA</a:t>
            </a:r>
          </a:p>
        </p:txBody>
      </p:sp>
      <p:sp>
        <p:nvSpPr>
          <p:cNvPr name="Freeform 10" id="10"/>
          <p:cNvSpPr/>
          <p:nvPr/>
        </p:nvSpPr>
        <p:spPr>
          <a:xfrm flipH="false" flipV="false" rot="-6276752">
            <a:off x="11922743" y="-1904041"/>
            <a:ext cx="3886073" cy="3492547"/>
          </a:xfrm>
          <a:custGeom>
            <a:avLst/>
            <a:gdLst/>
            <a:ahLst/>
            <a:cxnLst/>
            <a:rect r="r" b="b" t="t" l="l"/>
            <a:pathLst>
              <a:path h="3492547" w="3886073">
                <a:moveTo>
                  <a:pt x="0" y="0"/>
                </a:moveTo>
                <a:lnTo>
                  <a:pt x="3886073" y="0"/>
                </a:lnTo>
                <a:lnTo>
                  <a:pt x="3886073" y="3492547"/>
                </a:lnTo>
                <a:lnTo>
                  <a:pt x="0" y="34925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4135686" y="1732371"/>
            <a:ext cx="10016629" cy="7240016"/>
          </a:xfrm>
          <a:custGeom>
            <a:avLst/>
            <a:gdLst/>
            <a:ahLst/>
            <a:cxnLst/>
            <a:rect r="r" b="b" t="t" l="l"/>
            <a:pathLst>
              <a:path h="7240016" w="10016629">
                <a:moveTo>
                  <a:pt x="0" y="0"/>
                </a:moveTo>
                <a:lnTo>
                  <a:pt x="10016628" y="0"/>
                </a:lnTo>
                <a:lnTo>
                  <a:pt x="10016628" y="7240016"/>
                </a:lnTo>
                <a:lnTo>
                  <a:pt x="0" y="7240016"/>
                </a:lnTo>
                <a:lnTo>
                  <a:pt x="0" y="0"/>
                </a:lnTo>
                <a:close/>
              </a:path>
            </a:pathLst>
          </a:custGeom>
          <a:blipFill>
            <a:blip r:embed="rId14"/>
            <a:stretch>
              <a:fillRect l="0" t="-757" r="0" b="-757"/>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406367" y="9130249"/>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2">
              <a:extLst>
                <a:ext uri="{96DAC541-7B7A-43D3-8B79-37D633B846F1}">
                  <asvg:svgBlip xmlns:asvg="http://schemas.microsoft.com/office/drawing/2016/SVG/main" r:embed="rId3"/>
                </a:ext>
              </a:extLst>
            </a:blip>
            <a:stretch>
              <a:fillRect l="-254470" t="-232775" r="-26687" b="-59741"/>
            </a:stretch>
          </a:blipFill>
        </p:spPr>
      </p:sp>
      <p:sp>
        <p:nvSpPr>
          <p:cNvPr name="Freeform 3" id="3"/>
          <p:cNvSpPr/>
          <p:nvPr/>
        </p:nvSpPr>
        <p:spPr>
          <a:xfrm flipH="true" flipV="false" rot="0">
            <a:off x="16369582" y="1269578"/>
            <a:ext cx="680934" cy="700478"/>
          </a:xfrm>
          <a:custGeom>
            <a:avLst/>
            <a:gdLst/>
            <a:ahLst/>
            <a:cxnLst/>
            <a:rect r="r" b="b" t="t" l="l"/>
            <a:pathLst>
              <a:path h="700478" w="680934">
                <a:moveTo>
                  <a:pt x="680934" y="0"/>
                </a:moveTo>
                <a:lnTo>
                  <a:pt x="0" y="0"/>
                </a:lnTo>
                <a:lnTo>
                  <a:pt x="0" y="700477"/>
                </a:lnTo>
                <a:lnTo>
                  <a:pt x="680934" y="700477"/>
                </a:lnTo>
                <a:lnTo>
                  <a:pt x="680934"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4" id="4"/>
          <p:cNvSpPr/>
          <p:nvPr/>
        </p:nvSpPr>
        <p:spPr>
          <a:xfrm flipH="false" flipV="false" rot="0">
            <a:off x="-1908668" y="9435180"/>
            <a:ext cx="22105335" cy="2948993"/>
          </a:xfrm>
          <a:custGeom>
            <a:avLst/>
            <a:gdLst/>
            <a:ahLst/>
            <a:cxnLst/>
            <a:rect r="r" b="b" t="t" l="l"/>
            <a:pathLst>
              <a:path h="2948993" w="22105335">
                <a:moveTo>
                  <a:pt x="0" y="0"/>
                </a:moveTo>
                <a:lnTo>
                  <a:pt x="22105336" y="0"/>
                </a:lnTo>
                <a:lnTo>
                  <a:pt x="22105336" y="2948993"/>
                </a:lnTo>
                <a:lnTo>
                  <a:pt x="0" y="2948993"/>
                </a:lnTo>
                <a:lnTo>
                  <a:pt x="0" y="0"/>
                </a:lnTo>
                <a:close/>
              </a:path>
            </a:pathLst>
          </a:custGeom>
          <a:blipFill>
            <a:blip r:embed="rId6">
              <a:extLst>
                <a:ext uri="{96DAC541-7B7A-43D3-8B79-37D633B846F1}">
                  <asvg:svgBlip xmlns:asvg="http://schemas.microsoft.com/office/drawing/2016/SVG/main" r:embed="rId7"/>
                </a:ext>
              </a:extLst>
            </a:blip>
            <a:stretch>
              <a:fillRect l="0" t="0" r="0" b="-306141"/>
            </a:stretch>
          </a:blipFill>
        </p:spPr>
      </p:sp>
      <p:sp>
        <p:nvSpPr>
          <p:cNvPr name="Freeform 5" id="5"/>
          <p:cNvSpPr/>
          <p:nvPr/>
        </p:nvSpPr>
        <p:spPr>
          <a:xfrm flipH="false" flipV="false" rot="0">
            <a:off x="17310411" y="5518880"/>
            <a:ext cx="562948" cy="609861"/>
          </a:xfrm>
          <a:custGeom>
            <a:avLst/>
            <a:gdLst/>
            <a:ahLst/>
            <a:cxnLst/>
            <a:rect r="r" b="b" t="t" l="l"/>
            <a:pathLst>
              <a:path h="609861" w="562948">
                <a:moveTo>
                  <a:pt x="0" y="0"/>
                </a:moveTo>
                <a:lnTo>
                  <a:pt x="562948" y="0"/>
                </a:lnTo>
                <a:lnTo>
                  <a:pt x="562948" y="609861"/>
                </a:lnTo>
                <a:lnTo>
                  <a:pt x="0" y="609861"/>
                </a:lnTo>
                <a:lnTo>
                  <a:pt x="0" y="0"/>
                </a:lnTo>
                <a:close/>
              </a:path>
            </a:pathLst>
          </a:custGeom>
          <a:blipFill>
            <a:blip r:embed="rId2">
              <a:extLst>
                <a:ext uri="{96DAC541-7B7A-43D3-8B79-37D633B846F1}">
                  <asvg:svgBlip xmlns:asvg="http://schemas.microsoft.com/office/drawing/2016/SVG/main" r:embed="rId3"/>
                </a:ext>
              </a:extLst>
            </a:blip>
            <a:stretch>
              <a:fillRect l="-254470" t="-232775" r="-26687" b="-59741"/>
            </a:stretch>
          </a:blipFill>
        </p:spPr>
      </p:sp>
      <p:sp>
        <p:nvSpPr>
          <p:cNvPr name="Freeform 6" id="6"/>
          <p:cNvSpPr/>
          <p:nvPr/>
        </p:nvSpPr>
        <p:spPr>
          <a:xfrm flipH="false" flipV="false" rot="0">
            <a:off x="612297" y="4847288"/>
            <a:ext cx="575895" cy="592424"/>
          </a:xfrm>
          <a:custGeom>
            <a:avLst/>
            <a:gdLst/>
            <a:ahLst/>
            <a:cxnLst/>
            <a:rect r="r" b="b" t="t" l="l"/>
            <a:pathLst>
              <a:path h="592424" w="575895">
                <a:moveTo>
                  <a:pt x="0" y="0"/>
                </a:moveTo>
                <a:lnTo>
                  <a:pt x="575895" y="0"/>
                </a:lnTo>
                <a:lnTo>
                  <a:pt x="575895" y="592424"/>
                </a:lnTo>
                <a:lnTo>
                  <a:pt x="0" y="592424"/>
                </a:lnTo>
                <a:lnTo>
                  <a:pt x="0"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7" id="7"/>
          <p:cNvSpPr/>
          <p:nvPr/>
        </p:nvSpPr>
        <p:spPr>
          <a:xfrm flipH="false" flipV="false" rot="1606722">
            <a:off x="-1660293" y="970203"/>
            <a:ext cx="2897270" cy="3720105"/>
          </a:xfrm>
          <a:custGeom>
            <a:avLst/>
            <a:gdLst/>
            <a:ahLst/>
            <a:cxnLst/>
            <a:rect r="r" b="b" t="t" l="l"/>
            <a:pathLst>
              <a:path h="3720105" w="2897270">
                <a:moveTo>
                  <a:pt x="0" y="0"/>
                </a:moveTo>
                <a:lnTo>
                  <a:pt x="2897270" y="0"/>
                </a:lnTo>
                <a:lnTo>
                  <a:pt x="2897270" y="3720105"/>
                </a:lnTo>
                <a:lnTo>
                  <a:pt x="0" y="37201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2406046">
            <a:off x="16884254" y="2077665"/>
            <a:ext cx="2807492" cy="3797330"/>
          </a:xfrm>
          <a:custGeom>
            <a:avLst/>
            <a:gdLst/>
            <a:ahLst/>
            <a:cxnLst/>
            <a:rect r="r" b="b" t="t" l="l"/>
            <a:pathLst>
              <a:path h="3797330" w="2807492">
                <a:moveTo>
                  <a:pt x="0" y="0"/>
                </a:moveTo>
                <a:lnTo>
                  <a:pt x="2807492" y="0"/>
                </a:lnTo>
                <a:lnTo>
                  <a:pt x="2807492" y="3797330"/>
                </a:lnTo>
                <a:lnTo>
                  <a:pt x="0" y="37973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2175593" y="368513"/>
            <a:ext cx="13936815" cy="901065"/>
          </a:xfrm>
          <a:prstGeom prst="rect">
            <a:avLst/>
          </a:prstGeom>
        </p:spPr>
        <p:txBody>
          <a:bodyPr anchor="t" rtlCol="false" tIns="0" lIns="0" bIns="0" rIns="0">
            <a:spAutoFit/>
          </a:bodyPr>
          <a:lstStyle/>
          <a:p>
            <a:pPr algn="ctr">
              <a:lnSpc>
                <a:spcPts val="6480"/>
              </a:lnSpc>
            </a:pPr>
            <a:r>
              <a:rPr lang="en-US" sz="7200">
                <a:solidFill>
                  <a:srgbClr val="004C42"/>
                </a:solidFill>
                <a:latin typeface="Pluma Bold"/>
                <a:ea typeface="Pluma Bold"/>
                <a:cs typeface="Pluma Bold"/>
                <a:sym typeface="Pluma Bold"/>
              </a:rPr>
              <a:t>CODE DJIKSTRA</a:t>
            </a:r>
          </a:p>
        </p:txBody>
      </p:sp>
      <p:sp>
        <p:nvSpPr>
          <p:cNvPr name="Freeform 10" id="10"/>
          <p:cNvSpPr/>
          <p:nvPr/>
        </p:nvSpPr>
        <p:spPr>
          <a:xfrm flipH="false" flipV="false" rot="-6276752">
            <a:off x="12053362" y="-1927917"/>
            <a:ext cx="3724554" cy="3347384"/>
          </a:xfrm>
          <a:custGeom>
            <a:avLst/>
            <a:gdLst/>
            <a:ahLst/>
            <a:cxnLst/>
            <a:rect r="r" b="b" t="t" l="l"/>
            <a:pathLst>
              <a:path h="3347384" w="3724554">
                <a:moveTo>
                  <a:pt x="0" y="0"/>
                </a:moveTo>
                <a:lnTo>
                  <a:pt x="3724554" y="0"/>
                </a:lnTo>
                <a:lnTo>
                  <a:pt x="3724554" y="3347384"/>
                </a:lnTo>
                <a:lnTo>
                  <a:pt x="0" y="33473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5151434" y="1619817"/>
            <a:ext cx="7985132" cy="7725615"/>
          </a:xfrm>
          <a:custGeom>
            <a:avLst/>
            <a:gdLst/>
            <a:ahLst/>
            <a:cxnLst/>
            <a:rect r="r" b="b" t="t" l="l"/>
            <a:pathLst>
              <a:path h="7725615" w="7985132">
                <a:moveTo>
                  <a:pt x="0" y="0"/>
                </a:moveTo>
                <a:lnTo>
                  <a:pt x="7985132" y="0"/>
                </a:lnTo>
                <a:lnTo>
                  <a:pt x="7985132" y="7725615"/>
                </a:lnTo>
                <a:lnTo>
                  <a:pt x="0" y="7725615"/>
                </a:lnTo>
                <a:lnTo>
                  <a:pt x="0" y="0"/>
                </a:lnTo>
                <a:close/>
              </a:path>
            </a:pathLst>
          </a:custGeom>
          <a:blipFill>
            <a:blip r:embed="rId1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406367" y="9130249"/>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2">
              <a:extLst>
                <a:ext uri="{96DAC541-7B7A-43D3-8B79-37D633B846F1}">
                  <asvg:svgBlip xmlns:asvg="http://schemas.microsoft.com/office/drawing/2016/SVG/main" r:embed="rId3"/>
                </a:ext>
              </a:extLst>
            </a:blip>
            <a:stretch>
              <a:fillRect l="-254470" t="-232775" r="-26687" b="-59741"/>
            </a:stretch>
          </a:blipFill>
        </p:spPr>
      </p:sp>
      <p:sp>
        <p:nvSpPr>
          <p:cNvPr name="Freeform 3" id="3"/>
          <p:cNvSpPr/>
          <p:nvPr/>
        </p:nvSpPr>
        <p:spPr>
          <a:xfrm flipH="true" flipV="false" rot="0">
            <a:off x="16369582" y="1269578"/>
            <a:ext cx="680934" cy="700478"/>
          </a:xfrm>
          <a:custGeom>
            <a:avLst/>
            <a:gdLst/>
            <a:ahLst/>
            <a:cxnLst/>
            <a:rect r="r" b="b" t="t" l="l"/>
            <a:pathLst>
              <a:path h="700478" w="680934">
                <a:moveTo>
                  <a:pt x="680934" y="0"/>
                </a:moveTo>
                <a:lnTo>
                  <a:pt x="0" y="0"/>
                </a:lnTo>
                <a:lnTo>
                  <a:pt x="0" y="700477"/>
                </a:lnTo>
                <a:lnTo>
                  <a:pt x="680934" y="700477"/>
                </a:lnTo>
                <a:lnTo>
                  <a:pt x="680934"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4" id="4"/>
          <p:cNvSpPr/>
          <p:nvPr/>
        </p:nvSpPr>
        <p:spPr>
          <a:xfrm flipH="false" flipV="false" rot="0">
            <a:off x="-1908668" y="9435180"/>
            <a:ext cx="22105335" cy="2948993"/>
          </a:xfrm>
          <a:custGeom>
            <a:avLst/>
            <a:gdLst/>
            <a:ahLst/>
            <a:cxnLst/>
            <a:rect r="r" b="b" t="t" l="l"/>
            <a:pathLst>
              <a:path h="2948993" w="22105335">
                <a:moveTo>
                  <a:pt x="0" y="0"/>
                </a:moveTo>
                <a:lnTo>
                  <a:pt x="22105336" y="0"/>
                </a:lnTo>
                <a:lnTo>
                  <a:pt x="22105336" y="2948993"/>
                </a:lnTo>
                <a:lnTo>
                  <a:pt x="0" y="2948993"/>
                </a:lnTo>
                <a:lnTo>
                  <a:pt x="0" y="0"/>
                </a:lnTo>
                <a:close/>
              </a:path>
            </a:pathLst>
          </a:custGeom>
          <a:blipFill>
            <a:blip r:embed="rId6">
              <a:extLst>
                <a:ext uri="{96DAC541-7B7A-43D3-8B79-37D633B846F1}">
                  <asvg:svgBlip xmlns:asvg="http://schemas.microsoft.com/office/drawing/2016/SVG/main" r:embed="rId7"/>
                </a:ext>
              </a:extLst>
            </a:blip>
            <a:stretch>
              <a:fillRect l="0" t="0" r="0" b="-306141"/>
            </a:stretch>
          </a:blipFill>
        </p:spPr>
      </p:sp>
      <p:sp>
        <p:nvSpPr>
          <p:cNvPr name="Freeform 5" id="5"/>
          <p:cNvSpPr/>
          <p:nvPr/>
        </p:nvSpPr>
        <p:spPr>
          <a:xfrm flipH="false" flipV="false" rot="0">
            <a:off x="17310411" y="5518880"/>
            <a:ext cx="562948" cy="609861"/>
          </a:xfrm>
          <a:custGeom>
            <a:avLst/>
            <a:gdLst/>
            <a:ahLst/>
            <a:cxnLst/>
            <a:rect r="r" b="b" t="t" l="l"/>
            <a:pathLst>
              <a:path h="609861" w="562948">
                <a:moveTo>
                  <a:pt x="0" y="0"/>
                </a:moveTo>
                <a:lnTo>
                  <a:pt x="562948" y="0"/>
                </a:lnTo>
                <a:lnTo>
                  <a:pt x="562948" y="609861"/>
                </a:lnTo>
                <a:lnTo>
                  <a:pt x="0" y="609861"/>
                </a:lnTo>
                <a:lnTo>
                  <a:pt x="0" y="0"/>
                </a:lnTo>
                <a:close/>
              </a:path>
            </a:pathLst>
          </a:custGeom>
          <a:blipFill>
            <a:blip r:embed="rId2">
              <a:extLst>
                <a:ext uri="{96DAC541-7B7A-43D3-8B79-37D633B846F1}">
                  <asvg:svgBlip xmlns:asvg="http://schemas.microsoft.com/office/drawing/2016/SVG/main" r:embed="rId3"/>
                </a:ext>
              </a:extLst>
            </a:blip>
            <a:stretch>
              <a:fillRect l="-254470" t="-232775" r="-26687" b="-59741"/>
            </a:stretch>
          </a:blipFill>
        </p:spPr>
      </p:sp>
      <p:sp>
        <p:nvSpPr>
          <p:cNvPr name="Freeform 6" id="6"/>
          <p:cNvSpPr/>
          <p:nvPr/>
        </p:nvSpPr>
        <p:spPr>
          <a:xfrm flipH="false" flipV="false" rot="0">
            <a:off x="612297" y="4847288"/>
            <a:ext cx="575895" cy="592424"/>
          </a:xfrm>
          <a:custGeom>
            <a:avLst/>
            <a:gdLst/>
            <a:ahLst/>
            <a:cxnLst/>
            <a:rect r="r" b="b" t="t" l="l"/>
            <a:pathLst>
              <a:path h="592424" w="575895">
                <a:moveTo>
                  <a:pt x="0" y="0"/>
                </a:moveTo>
                <a:lnTo>
                  <a:pt x="575895" y="0"/>
                </a:lnTo>
                <a:lnTo>
                  <a:pt x="575895" y="592424"/>
                </a:lnTo>
                <a:lnTo>
                  <a:pt x="0" y="592424"/>
                </a:lnTo>
                <a:lnTo>
                  <a:pt x="0"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7" id="7"/>
          <p:cNvSpPr/>
          <p:nvPr/>
        </p:nvSpPr>
        <p:spPr>
          <a:xfrm flipH="false" flipV="false" rot="1606722">
            <a:off x="-1660293" y="970203"/>
            <a:ext cx="2897270" cy="3720105"/>
          </a:xfrm>
          <a:custGeom>
            <a:avLst/>
            <a:gdLst/>
            <a:ahLst/>
            <a:cxnLst/>
            <a:rect r="r" b="b" t="t" l="l"/>
            <a:pathLst>
              <a:path h="3720105" w="2897270">
                <a:moveTo>
                  <a:pt x="0" y="0"/>
                </a:moveTo>
                <a:lnTo>
                  <a:pt x="2897270" y="0"/>
                </a:lnTo>
                <a:lnTo>
                  <a:pt x="2897270" y="3720105"/>
                </a:lnTo>
                <a:lnTo>
                  <a:pt x="0" y="37201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2406046">
            <a:off x="16884254" y="2077665"/>
            <a:ext cx="2807492" cy="3797330"/>
          </a:xfrm>
          <a:custGeom>
            <a:avLst/>
            <a:gdLst/>
            <a:ahLst/>
            <a:cxnLst/>
            <a:rect r="r" b="b" t="t" l="l"/>
            <a:pathLst>
              <a:path h="3797330" w="2807492">
                <a:moveTo>
                  <a:pt x="0" y="0"/>
                </a:moveTo>
                <a:lnTo>
                  <a:pt x="2807492" y="0"/>
                </a:lnTo>
                <a:lnTo>
                  <a:pt x="2807492" y="3797330"/>
                </a:lnTo>
                <a:lnTo>
                  <a:pt x="0" y="37973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2175593" y="200025"/>
            <a:ext cx="13936815" cy="901065"/>
          </a:xfrm>
          <a:prstGeom prst="rect">
            <a:avLst/>
          </a:prstGeom>
        </p:spPr>
        <p:txBody>
          <a:bodyPr anchor="t" rtlCol="false" tIns="0" lIns="0" bIns="0" rIns="0">
            <a:spAutoFit/>
          </a:bodyPr>
          <a:lstStyle/>
          <a:p>
            <a:pPr algn="ctr">
              <a:lnSpc>
                <a:spcPts val="6480"/>
              </a:lnSpc>
            </a:pPr>
            <a:r>
              <a:rPr lang="en-US" sz="7200">
                <a:solidFill>
                  <a:srgbClr val="004C42"/>
                </a:solidFill>
                <a:latin typeface="Pluma Bold"/>
                <a:ea typeface="Pluma Bold"/>
                <a:cs typeface="Pluma Bold"/>
                <a:sym typeface="Pluma Bold"/>
              </a:rPr>
              <a:t>CODE DJIKSTRA</a:t>
            </a:r>
          </a:p>
        </p:txBody>
      </p:sp>
      <p:sp>
        <p:nvSpPr>
          <p:cNvPr name="Freeform 10" id="10"/>
          <p:cNvSpPr/>
          <p:nvPr/>
        </p:nvSpPr>
        <p:spPr>
          <a:xfrm flipH="false" flipV="false" rot="-6276752">
            <a:off x="11709102" y="-1864988"/>
            <a:ext cx="4150254" cy="3729975"/>
          </a:xfrm>
          <a:custGeom>
            <a:avLst/>
            <a:gdLst/>
            <a:ahLst/>
            <a:cxnLst/>
            <a:rect r="r" b="b" t="t" l="l"/>
            <a:pathLst>
              <a:path h="3729975" w="4150254">
                <a:moveTo>
                  <a:pt x="0" y="0"/>
                </a:moveTo>
                <a:lnTo>
                  <a:pt x="4150254" y="0"/>
                </a:lnTo>
                <a:lnTo>
                  <a:pt x="4150254" y="3729976"/>
                </a:lnTo>
                <a:lnTo>
                  <a:pt x="0" y="37299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3334104" y="2024979"/>
            <a:ext cx="11619792" cy="7233321"/>
          </a:xfrm>
          <a:custGeom>
            <a:avLst/>
            <a:gdLst/>
            <a:ahLst/>
            <a:cxnLst/>
            <a:rect r="r" b="b" t="t" l="l"/>
            <a:pathLst>
              <a:path h="7233321" w="11619792">
                <a:moveTo>
                  <a:pt x="0" y="0"/>
                </a:moveTo>
                <a:lnTo>
                  <a:pt x="11619792" y="0"/>
                </a:lnTo>
                <a:lnTo>
                  <a:pt x="11619792" y="7233321"/>
                </a:lnTo>
                <a:lnTo>
                  <a:pt x="0" y="7233321"/>
                </a:lnTo>
                <a:lnTo>
                  <a:pt x="0" y="0"/>
                </a:lnTo>
                <a:close/>
              </a:path>
            </a:pathLst>
          </a:custGeom>
          <a:blipFill>
            <a:blip r:embed="rId1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27486" y="2830255"/>
            <a:ext cx="8153714" cy="4699504"/>
          </a:xfrm>
          <a:custGeom>
            <a:avLst/>
            <a:gdLst/>
            <a:ahLst/>
            <a:cxnLst/>
            <a:rect r="r" b="b" t="t" l="l"/>
            <a:pathLst>
              <a:path h="4699504" w="8153714">
                <a:moveTo>
                  <a:pt x="0" y="0"/>
                </a:moveTo>
                <a:lnTo>
                  <a:pt x="8153714" y="0"/>
                </a:lnTo>
                <a:lnTo>
                  <a:pt x="8153714" y="4699505"/>
                </a:lnTo>
                <a:lnTo>
                  <a:pt x="0" y="4699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37574" y="2830255"/>
            <a:ext cx="8153714" cy="4699504"/>
          </a:xfrm>
          <a:custGeom>
            <a:avLst/>
            <a:gdLst/>
            <a:ahLst/>
            <a:cxnLst/>
            <a:rect r="r" b="b" t="t" l="l"/>
            <a:pathLst>
              <a:path h="4699504" w="8153714">
                <a:moveTo>
                  <a:pt x="0" y="0"/>
                </a:moveTo>
                <a:lnTo>
                  <a:pt x="8153714" y="0"/>
                </a:lnTo>
                <a:lnTo>
                  <a:pt x="8153714" y="4699505"/>
                </a:lnTo>
                <a:lnTo>
                  <a:pt x="0" y="4699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2406367" y="9130249"/>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4">
              <a:extLst>
                <a:ext uri="{96DAC541-7B7A-43D3-8B79-37D633B846F1}">
                  <asvg:svgBlip xmlns:asvg="http://schemas.microsoft.com/office/drawing/2016/SVG/main" r:embed="rId5"/>
                </a:ext>
              </a:extLst>
            </a:blip>
            <a:stretch>
              <a:fillRect l="-254470" t="-232775" r="-26687" b="-59741"/>
            </a:stretch>
          </a:blipFill>
        </p:spPr>
      </p:sp>
      <p:sp>
        <p:nvSpPr>
          <p:cNvPr name="Freeform 5" id="5"/>
          <p:cNvSpPr/>
          <p:nvPr/>
        </p:nvSpPr>
        <p:spPr>
          <a:xfrm flipH="true" flipV="false" rot="0">
            <a:off x="16369582" y="1269578"/>
            <a:ext cx="680934" cy="700478"/>
          </a:xfrm>
          <a:custGeom>
            <a:avLst/>
            <a:gdLst/>
            <a:ahLst/>
            <a:cxnLst/>
            <a:rect r="r" b="b" t="t" l="l"/>
            <a:pathLst>
              <a:path h="700478" w="680934">
                <a:moveTo>
                  <a:pt x="680934" y="0"/>
                </a:moveTo>
                <a:lnTo>
                  <a:pt x="0" y="0"/>
                </a:lnTo>
                <a:lnTo>
                  <a:pt x="0" y="700477"/>
                </a:lnTo>
                <a:lnTo>
                  <a:pt x="680934" y="700477"/>
                </a:lnTo>
                <a:lnTo>
                  <a:pt x="680934" y="0"/>
                </a:lnTo>
                <a:close/>
              </a:path>
            </a:pathLst>
          </a:custGeom>
          <a:blipFill>
            <a:blip r:embed="rId6">
              <a:extLst>
                <a:ext uri="{96DAC541-7B7A-43D3-8B79-37D633B846F1}">
                  <asvg:svgBlip xmlns:asvg="http://schemas.microsoft.com/office/drawing/2016/SVG/main" r:embed="rId7"/>
                </a:ext>
              </a:extLst>
            </a:blip>
            <a:stretch>
              <a:fillRect l="0" t="-163364" r="-142846" b="0"/>
            </a:stretch>
          </a:blipFill>
        </p:spPr>
      </p:sp>
      <p:sp>
        <p:nvSpPr>
          <p:cNvPr name="Freeform 6" id="6"/>
          <p:cNvSpPr/>
          <p:nvPr/>
        </p:nvSpPr>
        <p:spPr>
          <a:xfrm flipH="false" flipV="false" rot="0">
            <a:off x="112920" y="6556439"/>
            <a:ext cx="2150545" cy="4114800"/>
          </a:xfrm>
          <a:custGeom>
            <a:avLst/>
            <a:gdLst/>
            <a:ahLst/>
            <a:cxnLst/>
            <a:rect r="r" b="b" t="t" l="l"/>
            <a:pathLst>
              <a:path h="4114800" w="2150545">
                <a:moveTo>
                  <a:pt x="0" y="0"/>
                </a:moveTo>
                <a:lnTo>
                  <a:pt x="2150544" y="0"/>
                </a:lnTo>
                <a:lnTo>
                  <a:pt x="215054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false" rot="0">
            <a:off x="16184028" y="6556439"/>
            <a:ext cx="2150545" cy="4114800"/>
          </a:xfrm>
          <a:custGeom>
            <a:avLst/>
            <a:gdLst/>
            <a:ahLst/>
            <a:cxnLst/>
            <a:rect r="r" b="b" t="t" l="l"/>
            <a:pathLst>
              <a:path h="4114800" w="2150545">
                <a:moveTo>
                  <a:pt x="2150544" y="0"/>
                </a:moveTo>
                <a:lnTo>
                  <a:pt x="0" y="0"/>
                </a:lnTo>
                <a:lnTo>
                  <a:pt x="0" y="4114800"/>
                </a:lnTo>
                <a:lnTo>
                  <a:pt x="2150544" y="4114800"/>
                </a:lnTo>
                <a:lnTo>
                  <a:pt x="2150544"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908668" y="9435180"/>
            <a:ext cx="22105335" cy="2948993"/>
          </a:xfrm>
          <a:custGeom>
            <a:avLst/>
            <a:gdLst/>
            <a:ahLst/>
            <a:cxnLst/>
            <a:rect r="r" b="b" t="t" l="l"/>
            <a:pathLst>
              <a:path h="2948993" w="22105335">
                <a:moveTo>
                  <a:pt x="0" y="0"/>
                </a:moveTo>
                <a:lnTo>
                  <a:pt x="22105336" y="0"/>
                </a:lnTo>
                <a:lnTo>
                  <a:pt x="22105336" y="2948993"/>
                </a:lnTo>
                <a:lnTo>
                  <a:pt x="0" y="2948993"/>
                </a:lnTo>
                <a:lnTo>
                  <a:pt x="0" y="0"/>
                </a:lnTo>
                <a:close/>
              </a:path>
            </a:pathLst>
          </a:custGeom>
          <a:blipFill>
            <a:blip r:embed="rId10">
              <a:extLst>
                <a:ext uri="{96DAC541-7B7A-43D3-8B79-37D633B846F1}">
                  <asvg:svgBlip xmlns:asvg="http://schemas.microsoft.com/office/drawing/2016/SVG/main" r:embed="rId11"/>
                </a:ext>
              </a:extLst>
            </a:blip>
            <a:stretch>
              <a:fillRect l="0" t="0" r="0" b="-306141"/>
            </a:stretch>
          </a:blipFill>
        </p:spPr>
      </p:sp>
      <p:sp>
        <p:nvSpPr>
          <p:cNvPr name="Freeform 9" id="9"/>
          <p:cNvSpPr/>
          <p:nvPr/>
        </p:nvSpPr>
        <p:spPr>
          <a:xfrm flipH="false" flipV="false" rot="0">
            <a:off x="17310411" y="5518880"/>
            <a:ext cx="562948" cy="609861"/>
          </a:xfrm>
          <a:custGeom>
            <a:avLst/>
            <a:gdLst/>
            <a:ahLst/>
            <a:cxnLst/>
            <a:rect r="r" b="b" t="t" l="l"/>
            <a:pathLst>
              <a:path h="609861" w="562948">
                <a:moveTo>
                  <a:pt x="0" y="0"/>
                </a:moveTo>
                <a:lnTo>
                  <a:pt x="562948" y="0"/>
                </a:lnTo>
                <a:lnTo>
                  <a:pt x="562948" y="609861"/>
                </a:lnTo>
                <a:lnTo>
                  <a:pt x="0" y="609861"/>
                </a:lnTo>
                <a:lnTo>
                  <a:pt x="0" y="0"/>
                </a:lnTo>
                <a:close/>
              </a:path>
            </a:pathLst>
          </a:custGeom>
          <a:blipFill>
            <a:blip r:embed="rId4">
              <a:extLst>
                <a:ext uri="{96DAC541-7B7A-43D3-8B79-37D633B846F1}">
                  <asvg:svgBlip xmlns:asvg="http://schemas.microsoft.com/office/drawing/2016/SVG/main" r:embed="rId5"/>
                </a:ext>
              </a:extLst>
            </a:blip>
            <a:stretch>
              <a:fillRect l="-254470" t="-232775" r="-26687" b="-59741"/>
            </a:stretch>
          </a:blipFill>
        </p:spPr>
      </p:sp>
      <p:sp>
        <p:nvSpPr>
          <p:cNvPr name="Freeform 10" id="10"/>
          <p:cNvSpPr/>
          <p:nvPr/>
        </p:nvSpPr>
        <p:spPr>
          <a:xfrm flipH="false" flipV="false" rot="0">
            <a:off x="612297" y="4847288"/>
            <a:ext cx="575895" cy="592424"/>
          </a:xfrm>
          <a:custGeom>
            <a:avLst/>
            <a:gdLst/>
            <a:ahLst/>
            <a:cxnLst/>
            <a:rect r="r" b="b" t="t" l="l"/>
            <a:pathLst>
              <a:path h="592424" w="575895">
                <a:moveTo>
                  <a:pt x="0" y="0"/>
                </a:moveTo>
                <a:lnTo>
                  <a:pt x="575895" y="0"/>
                </a:lnTo>
                <a:lnTo>
                  <a:pt x="575895" y="592424"/>
                </a:lnTo>
                <a:lnTo>
                  <a:pt x="0" y="592424"/>
                </a:lnTo>
                <a:lnTo>
                  <a:pt x="0" y="0"/>
                </a:lnTo>
                <a:close/>
              </a:path>
            </a:pathLst>
          </a:custGeom>
          <a:blipFill>
            <a:blip r:embed="rId6">
              <a:extLst>
                <a:ext uri="{96DAC541-7B7A-43D3-8B79-37D633B846F1}">
                  <asvg:svgBlip xmlns:asvg="http://schemas.microsoft.com/office/drawing/2016/SVG/main" r:embed="rId7"/>
                </a:ext>
              </a:extLst>
            </a:blip>
            <a:stretch>
              <a:fillRect l="0" t="-163364" r="-142846" b="0"/>
            </a:stretch>
          </a:blipFill>
        </p:spPr>
      </p:sp>
      <p:sp>
        <p:nvSpPr>
          <p:cNvPr name="Freeform 11" id="11"/>
          <p:cNvSpPr/>
          <p:nvPr/>
        </p:nvSpPr>
        <p:spPr>
          <a:xfrm flipH="false" flipV="false" rot="1606722">
            <a:off x="-1660293" y="970203"/>
            <a:ext cx="2897270" cy="3720105"/>
          </a:xfrm>
          <a:custGeom>
            <a:avLst/>
            <a:gdLst/>
            <a:ahLst/>
            <a:cxnLst/>
            <a:rect r="r" b="b" t="t" l="l"/>
            <a:pathLst>
              <a:path h="3720105" w="2897270">
                <a:moveTo>
                  <a:pt x="0" y="0"/>
                </a:moveTo>
                <a:lnTo>
                  <a:pt x="2897270" y="0"/>
                </a:lnTo>
                <a:lnTo>
                  <a:pt x="2897270" y="3720105"/>
                </a:lnTo>
                <a:lnTo>
                  <a:pt x="0" y="37201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2406046">
            <a:off x="16884254" y="2077665"/>
            <a:ext cx="2807492" cy="3797330"/>
          </a:xfrm>
          <a:custGeom>
            <a:avLst/>
            <a:gdLst/>
            <a:ahLst/>
            <a:cxnLst/>
            <a:rect r="r" b="b" t="t" l="l"/>
            <a:pathLst>
              <a:path h="3797330" w="2807492">
                <a:moveTo>
                  <a:pt x="0" y="0"/>
                </a:moveTo>
                <a:lnTo>
                  <a:pt x="2807492" y="0"/>
                </a:lnTo>
                <a:lnTo>
                  <a:pt x="2807492" y="3797330"/>
                </a:lnTo>
                <a:lnTo>
                  <a:pt x="0" y="379733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76211" y="1819842"/>
            <a:ext cx="13936815" cy="902970"/>
          </a:xfrm>
          <a:prstGeom prst="rect">
            <a:avLst/>
          </a:prstGeom>
        </p:spPr>
        <p:txBody>
          <a:bodyPr anchor="t" rtlCol="false" tIns="0" lIns="0" bIns="0" rIns="0">
            <a:spAutoFit/>
          </a:bodyPr>
          <a:lstStyle/>
          <a:p>
            <a:pPr algn="ctr">
              <a:lnSpc>
                <a:spcPts val="6480"/>
              </a:lnSpc>
            </a:pPr>
            <a:r>
              <a:rPr lang="en-US" sz="7200">
                <a:solidFill>
                  <a:srgbClr val="004C42"/>
                </a:solidFill>
                <a:latin typeface="Pluma Bold"/>
                <a:ea typeface="Pluma Bold"/>
                <a:cs typeface="Pluma Bold"/>
                <a:sym typeface="Pluma Bold"/>
              </a:rPr>
              <a:t>Output DJIKSTRA</a:t>
            </a:r>
          </a:p>
        </p:txBody>
      </p:sp>
      <p:sp>
        <p:nvSpPr>
          <p:cNvPr name="Freeform 14" id="14"/>
          <p:cNvSpPr/>
          <p:nvPr/>
        </p:nvSpPr>
        <p:spPr>
          <a:xfrm flipH="false" flipV="false" rot="-6276752">
            <a:off x="11709102" y="-1864988"/>
            <a:ext cx="4150254" cy="3729975"/>
          </a:xfrm>
          <a:custGeom>
            <a:avLst/>
            <a:gdLst/>
            <a:ahLst/>
            <a:cxnLst/>
            <a:rect r="r" b="b" t="t" l="l"/>
            <a:pathLst>
              <a:path h="3729975" w="4150254">
                <a:moveTo>
                  <a:pt x="0" y="0"/>
                </a:moveTo>
                <a:lnTo>
                  <a:pt x="4150254" y="0"/>
                </a:lnTo>
                <a:lnTo>
                  <a:pt x="4150254" y="3729976"/>
                </a:lnTo>
                <a:lnTo>
                  <a:pt x="0" y="37299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2176211" y="3835966"/>
            <a:ext cx="14193990" cy="2022644"/>
          </a:xfrm>
          <a:custGeom>
            <a:avLst/>
            <a:gdLst/>
            <a:ahLst/>
            <a:cxnLst/>
            <a:rect r="r" b="b" t="t" l="l"/>
            <a:pathLst>
              <a:path h="2022644" w="14193990">
                <a:moveTo>
                  <a:pt x="0" y="0"/>
                </a:moveTo>
                <a:lnTo>
                  <a:pt x="14193990" y="0"/>
                </a:lnTo>
                <a:lnTo>
                  <a:pt x="14193990" y="2022644"/>
                </a:lnTo>
                <a:lnTo>
                  <a:pt x="0" y="2022644"/>
                </a:lnTo>
                <a:lnTo>
                  <a:pt x="0" y="0"/>
                </a:lnTo>
                <a:close/>
              </a:path>
            </a:pathLst>
          </a:custGeom>
          <a:blipFill>
            <a:blip r:embed="rId18"/>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406367" y="9130249"/>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2">
              <a:extLst>
                <a:ext uri="{96DAC541-7B7A-43D3-8B79-37D633B846F1}">
                  <asvg:svgBlip xmlns:asvg="http://schemas.microsoft.com/office/drawing/2016/SVG/main" r:embed="rId3"/>
                </a:ext>
              </a:extLst>
            </a:blip>
            <a:stretch>
              <a:fillRect l="-254470" t="-232775" r="-26687" b="-59741"/>
            </a:stretch>
          </a:blipFill>
        </p:spPr>
      </p:sp>
      <p:sp>
        <p:nvSpPr>
          <p:cNvPr name="Freeform 3" id="3"/>
          <p:cNvSpPr/>
          <p:nvPr/>
        </p:nvSpPr>
        <p:spPr>
          <a:xfrm flipH="true" flipV="false" rot="0">
            <a:off x="16369582" y="1269578"/>
            <a:ext cx="680934" cy="700478"/>
          </a:xfrm>
          <a:custGeom>
            <a:avLst/>
            <a:gdLst/>
            <a:ahLst/>
            <a:cxnLst/>
            <a:rect r="r" b="b" t="t" l="l"/>
            <a:pathLst>
              <a:path h="700478" w="680934">
                <a:moveTo>
                  <a:pt x="680934" y="0"/>
                </a:moveTo>
                <a:lnTo>
                  <a:pt x="0" y="0"/>
                </a:lnTo>
                <a:lnTo>
                  <a:pt x="0" y="700477"/>
                </a:lnTo>
                <a:lnTo>
                  <a:pt x="680934" y="700477"/>
                </a:lnTo>
                <a:lnTo>
                  <a:pt x="680934"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4" id="4"/>
          <p:cNvSpPr/>
          <p:nvPr/>
        </p:nvSpPr>
        <p:spPr>
          <a:xfrm flipH="false" flipV="false" rot="0">
            <a:off x="112920" y="6556439"/>
            <a:ext cx="2150545" cy="4114800"/>
          </a:xfrm>
          <a:custGeom>
            <a:avLst/>
            <a:gdLst/>
            <a:ahLst/>
            <a:cxnLst/>
            <a:rect r="r" b="b" t="t" l="l"/>
            <a:pathLst>
              <a:path h="4114800" w="2150545">
                <a:moveTo>
                  <a:pt x="0" y="0"/>
                </a:moveTo>
                <a:lnTo>
                  <a:pt x="2150544" y="0"/>
                </a:lnTo>
                <a:lnTo>
                  <a:pt x="215054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16184028" y="6556439"/>
            <a:ext cx="2150545" cy="4114800"/>
          </a:xfrm>
          <a:custGeom>
            <a:avLst/>
            <a:gdLst/>
            <a:ahLst/>
            <a:cxnLst/>
            <a:rect r="r" b="b" t="t" l="l"/>
            <a:pathLst>
              <a:path h="4114800" w="2150545">
                <a:moveTo>
                  <a:pt x="2150544" y="0"/>
                </a:moveTo>
                <a:lnTo>
                  <a:pt x="0" y="0"/>
                </a:lnTo>
                <a:lnTo>
                  <a:pt x="0" y="4114800"/>
                </a:lnTo>
                <a:lnTo>
                  <a:pt x="2150544" y="4114800"/>
                </a:lnTo>
                <a:lnTo>
                  <a:pt x="215054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908668" y="9435180"/>
            <a:ext cx="22105335" cy="2948993"/>
          </a:xfrm>
          <a:custGeom>
            <a:avLst/>
            <a:gdLst/>
            <a:ahLst/>
            <a:cxnLst/>
            <a:rect r="r" b="b" t="t" l="l"/>
            <a:pathLst>
              <a:path h="2948993" w="22105335">
                <a:moveTo>
                  <a:pt x="0" y="0"/>
                </a:moveTo>
                <a:lnTo>
                  <a:pt x="22105336" y="0"/>
                </a:lnTo>
                <a:lnTo>
                  <a:pt x="22105336" y="2948993"/>
                </a:lnTo>
                <a:lnTo>
                  <a:pt x="0" y="2948993"/>
                </a:lnTo>
                <a:lnTo>
                  <a:pt x="0" y="0"/>
                </a:lnTo>
                <a:close/>
              </a:path>
            </a:pathLst>
          </a:custGeom>
          <a:blipFill>
            <a:blip r:embed="rId8">
              <a:extLst>
                <a:ext uri="{96DAC541-7B7A-43D3-8B79-37D633B846F1}">
                  <asvg:svgBlip xmlns:asvg="http://schemas.microsoft.com/office/drawing/2016/SVG/main" r:embed="rId9"/>
                </a:ext>
              </a:extLst>
            </a:blip>
            <a:stretch>
              <a:fillRect l="0" t="0" r="0" b="-306141"/>
            </a:stretch>
          </a:blipFill>
        </p:spPr>
      </p:sp>
      <p:sp>
        <p:nvSpPr>
          <p:cNvPr name="Freeform 7" id="7"/>
          <p:cNvSpPr/>
          <p:nvPr/>
        </p:nvSpPr>
        <p:spPr>
          <a:xfrm flipH="false" flipV="false" rot="0">
            <a:off x="17310411" y="5518880"/>
            <a:ext cx="562948" cy="609861"/>
          </a:xfrm>
          <a:custGeom>
            <a:avLst/>
            <a:gdLst/>
            <a:ahLst/>
            <a:cxnLst/>
            <a:rect r="r" b="b" t="t" l="l"/>
            <a:pathLst>
              <a:path h="609861" w="562948">
                <a:moveTo>
                  <a:pt x="0" y="0"/>
                </a:moveTo>
                <a:lnTo>
                  <a:pt x="562948" y="0"/>
                </a:lnTo>
                <a:lnTo>
                  <a:pt x="562948" y="609861"/>
                </a:lnTo>
                <a:lnTo>
                  <a:pt x="0" y="609861"/>
                </a:lnTo>
                <a:lnTo>
                  <a:pt x="0" y="0"/>
                </a:lnTo>
                <a:close/>
              </a:path>
            </a:pathLst>
          </a:custGeom>
          <a:blipFill>
            <a:blip r:embed="rId2">
              <a:extLst>
                <a:ext uri="{96DAC541-7B7A-43D3-8B79-37D633B846F1}">
                  <asvg:svgBlip xmlns:asvg="http://schemas.microsoft.com/office/drawing/2016/SVG/main" r:embed="rId3"/>
                </a:ext>
              </a:extLst>
            </a:blip>
            <a:stretch>
              <a:fillRect l="-254470" t="-232775" r="-26687" b="-59741"/>
            </a:stretch>
          </a:blipFill>
        </p:spPr>
      </p:sp>
      <p:sp>
        <p:nvSpPr>
          <p:cNvPr name="Freeform 8" id="8"/>
          <p:cNvSpPr/>
          <p:nvPr/>
        </p:nvSpPr>
        <p:spPr>
          <a:xfrm flipH="false" flipV="false" rot="0">
            <a:off x="612297" y="4847288"/>
            <a:ext cx="575895" cy="592424"/>
          </a:xfrm>
          <a:custGeom>
            <a:avLst/>
            <a:gdLst/>
            <a:ahLst/>
            <a:cxnLst/>
            <a:rect r="r" b="b" t="t" l="l"/>
            <a:pathLst>
              <a:path h="592424" w="575895">
                <a:moveTo>
                  <a:pt x="0" y="0"/>
                </a:moveTo>
                <a:lnTo>
                  <a:pt x="575895" y="0"/>
                </a:lnTo>
                <a:lnTo>
                  <a:pt x="575895" y="592424"/>
                </a:lnTo>
                <a:lnTo>
                  <a:pt x="0" y="592424"/>
                </a:lnTo>
                <a:lnTo>
                  <a:pt x="0"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9" id="9"/>
          <p:cNvSpPr/>
          <p:nvPr/>
        </p:nvSpPr>
        <p:spPr>
          <a:xfrm flipH="false" flipV="false" rot="1606722">
            <a:off x="-1660293" y="970203"/>
            <a:ext cx="2897270" cy="3720105"/>
          </a:xfrm>
          <a:custGeom>
            <a:avLst/>
            <a:gdLst/>
            <a:ahLst/>
            <a:cxnLst/>
            <a:rect r="r" b="b" t="t" l="l"/>
            <a:pathLst>
              <a:path h="3720105" w="2897270">
                <a:moveTo>
                  <a:pt x="0" y="0"/>
                </a:moveTo>
                <a:lnTo>
                  <a:pt x="2897270" y="0"/>
                </a:lnTo>
                <a:lnTo>
                  <a:pt x="2897270" y="3720105"/>
                </a:lnTo>
                <a:lnTo>
                  <a:pt x="0" y="37201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2406046">
            <a:off x="16884254" y="2077665"/>
            <a:ext cx="2807492" cy="3797330"/>
          </a:xfrm>
          <a:custGeom>
            <a:avLst/>
            <a:gdLst/>
            <a:ahLst/>
            <a:cxnLst/>
            <a:rect r="r" b="b" t="t" l="l"/>
            <a:pathLst>
              <a:path h="3797330" w="2807492">
                <a:moveTo>
                  <a:pt x="0" y="0"/>
                </a:moveTo>
                <a:lnTo>
                  <a:pt x="2807492" y="0"/>
                </a:lnTo>
                <a:lnTo>
                  <a:pt x="2807492" y="3797330"/>
                </a:lnTo>
                <a:lnTo>
                  <a:pt x="0" y="37973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2054448" y="504353"/>
            <a:ext cx="13936815" cy="901065"/>
          </a:xfrm>
          <a:prstGeom prst="rect">
            <a:avLst/>
          </a:prstGeom>
        </p:spPr>
        <p:txBody>
          <a:bodyPr anchor="t" rtlCol="false" tIns="0" lIns="0" bIns="0" rIns="0">
            <a:spAutoFit/>
          </a:bodyPr>
          <a:lstStyle/>
          <a:p>
            <a:pPr algn="ctr">
              <a:lnSpc>
                <a:spcPts val="6480"/>
              </a:lnSpc>
            </a:pPr>
            <a:r>
              <a:rPr lang="en-US" sz="7200">
                <a:solidFill>
                  <a:srgbClr val="004C42"/>
                </a:solidFill>
                <a:latin typeface="Pluma Bold"/>
                <a:ea typeface="Pluma Bold"/>
                <a:cs typeface="Pluma Bold"/>
                <a:sym typeface="Pluma Bold"/>
              </a:rPr>
              <a:t>CODE DFS</a:t>
            </a:r>
          </a:p>
        </p:txBody>
      </p:sp>
      <p:sp>
        <p:nvSpPr>
          <p:cNvPr name="Freeform 12" id="12"/>
          <p:cNvSpPr/>
          <p:nvPr/>
        </p:nvSpPr>
        <p:spPr>
          <a:xfrm flipH="false" flipV="false" rot="-6276752">
            <a:off x="11709102" y="-1864988"/>
            <a:ext cx="4150254" cy="3729975"/>
          </a:xfrm>
          <a:custGeom>
            <a:avLst/>
            <a:gdLst/>
            <a:ahLst/>
            <a:cxnLst/>
            <a:rect r="r" b="b" t="t" l="l"/>
            <a:pathLst>
              <a:path h="3729975" w="4150254">
                <a:moveTo>
                  <a:pt x="0" y="0"/>
                </a:moveTo>
                <a:lnTo>
                  <a:pt x="4150254" y="0"/>
                </a:lnTo>
                <a:lnTo>
                  <a:pt x="4150254" y="3729976"/>
                </a:lnTo>
                <a:lnTo>
                  <a:pt x="0" y="372997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3501631" y="1405418"/>
            <a:ext cx="11284739" cy="8068588"/>
          </a:xfrm>
          <a:custGeom>
            <a:avLst/>
            <a:gdLst/>
            <a:ahLst/>
            <a:cxnLst/>
            <a:rect r="r" b="b" t="t" l="l"/>
            <a:pathLst>
              <a:path h="8068588" w="11284739">
                <a:moveTo>
                  <a:pt x="0" y="0"/>
                </a:moveTo>
                <a:lnTo>
                  <a:pt x="11284738" y="0"/>
                </a:lnTo>
                <a:lnTo>
                  <a:pt x="11284738" y="8068588"/>
                </a:lnTo>
                <a:lnTo>
                  <a:pt x="0" y="8068588"/>
                </a:lnTo>
                <a:lnTo>
                  <a:pt x="0" y="0"/>
                </a:lnTo>
                <a:close/>
              </a:path>
            </a:pathLst>
          </a:custGeom>
          <a:blipFill>
            <a:blip r:embed="rId1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10619" y="0"/>
            <a:ext cx="10352995" cy="10352995"/>
          </a:xfrm>
          <a:custGeom>
            <a:avLst/>
            <a:gdLst/>
            <a:ahLst/>
            <a:cxnLst/>
            <a:rect r="r" b="b" t="t" l="l"/>
            <a:pathLst>
              <a:path h="10352995" w="10352995">
                <a:moveTo>
                  <a:pt x="0" y="0"/>
                </a:moveTo>
                <a:lnTo>
                  <a:pt x="10352996" y="0"/>
                </a:lnTo>
                <a:lnTo>
                  <a:pt x="10352996" y="10352995"/>
                </a:lnTo>
                <a:lnTo>
                  <a:pt x="0" y="10352995"/>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717" y="283503"/>
            <a:ext cx="2669863" cy="2515011"/>
          </a:xfrm>
          <a:custGeom>
            <a:avLst/>
            <a:gdLst/>
            <a:ahLst/>
            <a:cxnLst/>
            <a:rect r="r" b="b" t="t" l="l"/>
            <a:pathLst>
              <a:path h="2515011" w="2669863">
                <a:moveTo>
                  <a:pt x="0" y="0"/>
                </a:moveTo>
                <a:lnTo>
                  <a:pt x="2669863" y="0"/>
                </a:lnTo>
                <a:lnTo>
                  <a:pt x="2669863" y="2515010"/>
                </a:lnTo>
                <a:lnTo>
                  <a:pt x="0" y="2515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5371658" y="79282"/>
            <a:ext cx="1500520" cy="949418"/>
          </a:xfrm>
          <a:custGeom>
            <a:avLst/>
            <a:gdLst/>
            <a:ahLst/>
            <a:cxnLst/>
            <a:rect r="r" b="b" t="t" l="l"/>
            <a:pathLst>
              <a:path h="949418" w="1500520">
                <a:moveTo>
                  <a:pt x="1500519" y="0"/>
                </a:moveTo>
                <a:lnTo>
                  <a:pt x="0" y="0"/>
                </a:lnTo>
                <a:lnTo>
                  <a:pt x="0" y="949418"/>
                </a:lnTo>
                <a:lnTo>
                  <a:pt x="1500519" y="949418"/>
                </a:lnTo>
                <a:lnTo>
                  <a:pt x="1500519" y="0"/>
                </a:lnTo>
                <a:close/>
              </a:path>
            </a:pathLst>
          </a:custGeom>
          <a:blipFill>
            <a:blip r:embed="rId6">
              <a:extLst>
                <a:ext uri="{96DAC541-7B7A-43D3-8B79-37D633B846F1}">
                  <asvg:svgBlip xmlns:asvg="http://schemas.microsoft.com/office/drawing/2016/SVG/main" r:embed="rId7"/>
                </a:ext>
              </a:extLst>
            </a:blip>
            <a:stretch>
              <a:fillRect l="-44810" t="-125212" r="0" b="0"/>
            </a:stretch>
          </a:blipFill>
        </p:spPr>
      </p:sp>
      <p:sp>
        <p:nvSpPr>
          <p:cNvPr name="Freeform 5" id="5"/>
          <p:cNvSpPr/>
          <p:nvPr/>
        </p:nvSpPr>
        <p:spPr>
          <a:xfrm flipH="false" flipV="false" rot="0">
            <a:off x="15801909" y="7774123"/>
            <a:ext cx="2486091" cy="2512877"/>
          </a:xfrm>
          <a:custGeom>
            <a:avLst/>
            <a:gdLst/>
            <a:ahLst/>
            <a:cxnLst/>
            <a:rect r="r" b="b" t="t" l="l"/>
            <a:pathLst>
              <a:path h="2512877" w="2486091">
                <a:moveTo>
                  <a:pt x="0" y="0"/>
                </a:moveTo>
                <a:lnTo>
                  <a:pt x="2486091" y="0"/>
                </a:lnTo>
                <a:lnTo>
                  <a:pt x="2486091" y="2512877"/>
                </a:lnTo>
                <a:lnTo>
                  <a:pt x="0" y="25128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44954" y="862449"/>
            <a:ext cx="1034001" cy="1063679"/>
          </a:xfrm>
          <a:custGeom>
            <a:avLst/>
            <a:gdLst/>
            <a:ahLst/>
            <a:cxnLst/>
            <a:rect r="r" b="b" t="t" l="l"/>
            <a:pathLst>
              <a:path h="1063679" w="1034001">
                <a:moveTo>
                  <a:pt x="0" y="0"/>
                </a:moveTo>
                <a:lnTo>
                  <a:pt x="1034002" y="0"/>
                </a:lnTo>
                <a:lnTo>
                  <a:pt x="1034002" y="1063679"/>
                </a:lnTo>
                <a:lnTo>
                  <a:pt x="0" y="1063679"/>
                </a:lnTo>
                <a:lnTo>
                  <a:pt x="0" y="0"/>
                </a:lnTo>
                <a:close/>
              </a:path>
            </a:pathLst>
          </a:custGeom>
          <a:blipFill>
            <a:blip r:embed="rId10">
              <a:extLst>
                <a:ext uri="{96DAC541-7B7A-43D3-8B79-37D633B846F1}">
                  <asvg:svgBlip xmlns:asvg="http://schemas.microsoft.com/office/drawing/2016/SVG/main" r:embed="rId11"/>
                </a:ext>
              </a:extLst>
            </a:blip>
            <a:stretch>
              <a:fillRect l="0" t="-163364" r="-142846" b="0"/>
            </a:stretch>
          </a:blipFill>
        </p:spPr>
      </p:sp>
      <p:sp>
        <p:nvSpPr>
          <p:cNvPr name="Freeform 7" id="7"/>
          <p:cNvSpPr/>
          <p:nvPr/>
        </p:nvSpPr>
        <p:spPr>
          <a:xfrm flipH="true" flipV="false" rot="0">
            <a:off x="607227" y="9150865"/>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12">
              <a:extLst>
                <a:ext uri="{96DAC541-7B7A-43D3-8B79-37D633B846F1}">
                  <asvg:svgBlip xmlns:asvg="http://schemas.microsoft.com/office/drawing/2016/SVG/main" r:embed="rId13"/>
                </a:ext>
              </a:extLst>
            </a:blip>
            <a:stretch>
              <a:fillRect l="-254470" t="-232775" r="-26687" b="-59741"/>
            </a:stretch>
          </a:blipFill>
        </p:spPr>
      </p:sp>
      <p:sp>
        <p:nvSpPr>
          <p:cNvPr name="Freeform 8" id="8"/>
          <p:cNvSpPr/>
          <p:nvPr/>
        </p:nvSpPr>
        <p:spPr>
          <a:xfrm flipH="false" flipV="false" rot="0">
            <a:off x="1028700" y="9581149"/>
            <a:ext cx="562948" cy="609861"/>
          </a:xfrm>
          <a:custGeom>
            <a:avLst/>
            <a:gdLst/>
            <a:ahLst/>
            <a:cxnLst/>
            <a:rect r="r" b="b" t="t" l="l"/>
            <a:pathLst>
              <a:path h="609861" w="562948">
                <a:moveTo>
                  <a:pt x="0" y="0"/>
                </a:moveTo>
                <a:lnTo>
                  <a:pt x="562948" y="0"/>
                </a:lnTo>
                <a:lnTo>
                  <a:pt x="562948" y="609860"/>
                </a:lnTo>
                <a:lnTo>
                  <a:pt x="0" y="609860"/>
                </a:lnTo>
                <a:lnTo>
                  <a:pt x="0" y="0"/>
                </a:lnTo>
                <a:close/>
              </a:path>
            </a:pathLst>
          </a:custGeom>
          <a:blipFill>
            <a:blip r:embed="rId12">
              <a:extLst>
                <a:ext uri="{96DAC541-7B7A-43D3-8B79-37D633B846F1}">
                  <asvg:svgBlip xmlns:asvg="http://schemas.microsoft.com/office/drawing/2016/SVG/main" r:embed="rId13"/>
                </a:ext>
              </a:extLst>
            </a:blip>
            <a:stretch>
              <a:fillRect l="-254470" t="-232775" r="-26687" b="-59741"/>
            </a:stretch>
          </a:blipFill>
        </p:spPr>
      </p:sp>
      <p:sp>
        <p:nvSpPr>
          <p:cNvPr name="TextBox 9" id="9"/>
          <p:cNvSpPr txBox="true"/>
          <p:nvPr/>
        </p:nvSpPr>
        <p:spPr>
          <a:xfrm rot="0">
            <a:off x="5808770" y="1362075"/>
            <a:ext cx="7148479" cy="1209675"/>
          </a:xfrm>
          <a:prstGeom prst="rect">
            <a:avLst/>
          </a:prstGeom>
        </p:spPr>
        <p:txBody>
          <a:bodyPr anchor="t" rtlCol="false" tIns="0" lIns="0" bIns="0" rIns="0">
            <a:spAutoFit/>
          </a:bodyPr>
          <a:lstStyle/>
          <a:p>
            <a:pPr algn="l">
              <a:lnSpc>
                <a:spcPts val="8640"/>
              </a:lnSpc>
            </a:pPr>
            <a:r>
              <a:rPr lang="en-US" sz="9600">
                <a:solidFill>
                  <a:srgbClr val="004C42"/>
                </a:solidFill>
                <a:latin typeface="Pluma Bold"/>
                <a:ea typeface="Pluma Bold"/>
                <a:cs typeface="Pluma Bold"/>
                <a:sym typeface="Pluma Bold"/>
              </a:rPr>
              <a:t>KELOMPOK 7</a:t>
            </a:r>
          </a:p>
        </p:txBody>
      </p:sp>
      <p:sp>
        <p:nvSpPr>
          <p:cNvPr name="TextBox 10" id="10"/>
          <p:cNvSpPr txBox="true"/>
          <p:nvPr/>
        </p:nvSpPr>
        <p:spPr>
          <a:xfrm rot="0">
            <a:off x="3461147" y="3084263"/>
            <a:ext cx="11365706" cy="5233035"/>
          </a:xfrm>
          <a:prstGeom prst="rect">
            <a:avLst/>
          </a:prstGeom>
        </p:spPr>
        <p:txBody>
          <a:bodyPr anchor="t" rtlCol="false" tIns="0" lIns="0" bIns="0" rIns="0">
            <a:spAutoFit/>
          </a:bodyPr>
          <a:lstStyle/>
          <a:p>
            <a:pPr algn="l" marL="906780" indent="-453390" lvl="1">
              <a:lnSpc>
                <a:spcPts val="5880"/>
              </a:lnSpc>
              <a:buFont typeface="Arial"/>
              <a:buChar char="•"/>
            </a:pPr>
            <a:r>
              <a:rPr lang="en-US" sz="4200">
                <a:solidFill>
                  <a:srgbClr val="004C42"/>
                </a:solidFill>
                <a:latin typeface="Pluma Bold"/>
                <a:ea typeface="Pluma Bold"/>
                <a:cs typeface="Pluma Bold"/>
                <a:sym typeface="Pluma Bold"/>
              </a:rPr>
              <a:t>Muhammad Yusuf Arayyan (G1A024009)</a:t>
            </a:r>
          </a:p>
          <a:p>
            <a:pPr algn="l" marL="906780" indent="-453390" lvl="1">
              <a:lnSpc>
                <a:spcPts val="5880"/>
              </a:lnSpc>
              <a:buFont typeface="Arial"/>
              <a:buChar char="•"/>
            </a:pPr>
            <a:r>
              <a:rPr lang="en-US" sz="4200">
                <a:solidFill>
                  <a:srgbClr val="004C42"/>
                </a:solidFill>
                <a:latin typeface="Pluma Bold"/>
                <a:ea typeface="Pluma Bold"/>
                <a:cs typeface="Pluma Bold"/>
                <a:sym typeface="Pluma Bold"/>
              </a:rPr>
              <a:t>Ari</a:t>
            </a:r>
            <a:r>
              <a:rPr lang="en-US" sz="4200">
                <a:solidFill>
                  <a:srgbClr val="004C42"/>
                </a:solidFill>
                <a:latin typeface="Pluma Bold"/>
                <a:ea typeface="Pluma Bold"/>
                <a:cs typeface="Pluma Bold"/>
                <a:sym typeface="Pluma Bold"/>
              </a:rPr>
              <a:t>el Tiansyahrullah (G1A024011)</a:t>
            </a:r>
          </a:p>
          <a:p>
            <a:pPr algn="l" marL="906780" indent="-453390" lvl="1">
              <a:lnSpc>
                <a:spcPts val="5880"/>
              </a:lnSpc>
              <a:buFont typeface="Arial"/>
              <a:buChar char="•"/>
            </a:pPr>
            <a:r>
              <a:rPr lang="en-US" sz="4200">
                <a:solidFill>
                  <a:srgbClr val="004C42"/>
                </a:solidFill>
                <a:latin typeface="Pluma Bold"/>
                <a:ea typeface="Pluma Bold"/>
                <a:cs typeface="Pluma Bold"/>
                <a:sym typeface="Pluma Bold"/>
              </a:rPr>
              <a:t>Tasya Triani (G1A024019)</a:t>
            </a:r>
          </a:p>
          <a:p>
            <a:pPr algn="l" marL="906780" indent="-453390" lvl="1">
              <a:lnSpc>
                <a:spcPts val="5880"/>
              </a:lnSpc>
              <a:buFont typeface="Arial"/>
              <a:buChar char="•"/>
            </a:pPr>
            <a:r>
              <a:rPr lang="en-US" sz="4200">
                <a:solidFill>
                  <a:srgbClr val="004C42"/>
                </a:solidFill>
                <a:latin typeface="Pluma Bold"/>
                <a:ea typeface="Pluma Bold"/>
                <a:cs typeface="Pluma Bold"/>
                <a:sym typeface="Pluma Bold"/>
              </a:rPr>
              <a:t>Judika Ebenezer Sianturi (g1a024031)</a:t>
            </a:r>
          </a:p>
          <a:p>
            <a:pPr algn="l" marL="906780" indent="-453390" lvl="1">
              <a:lnSpc>
                <a:spcPts val="5880"/>
              </a:lnSpc>
              <a:buFont typeface="Arial"/>
              <a:buChar char="•"/>
            </a:pPr>
            <a:r>
              <a:rPr lang="en-US" sz="4200">
                <a:solidFill>
                  <a:srgbClr val="004C42"/>
                </a:solidFill>
                <a:latin typeface="Pluma Bold"/>
                <a:ea typeface="Pluma Bold"/>
                <a:cs typeface="Pluma Bold"/>
                <a:sym typeface="Pluma Bold"/>
              </a:rPr>
              <a:t>Farhan Khairullah (g1a024043)</a:t>
            </a:r>
          </a:p>
          <a:p>
            <a:pPr algn="l" marL="906780" indent="-453390" lvl="1">
              <a:lnSpc>
                <a:spcPts val="5880"/>
              </a:lnSpc>
              <a:buFont typeface="Arial"/>
              <a:buChar char="•"/>
            </a:pPr>
            <a:r>
              <a:rPr lang="en-US" sz="4200">
                <a:solidFill>
                  <a:srgbClr val="004C42"/>
                </a:solidFill>
                <a:latin typeface="Pluma Bold"/>
                <a:ea typeface="Pluma Bold"/>
                <a:cs typeface="Pluma Bold"/>
                <a:sym typeface="Pluma Bold"/>
              </a:rPr>
              <a:t>Muhammad Abel Cakrawangsa (g1a024077)</a:t>
            </a:r>
          </a:p>
          <a:p>
            <a:pPr algn="l" marL="906780" indent="-453390" lvl="1">
              <a:lnSpc>
                <a:spcPts val="5880"/>
              </a:lnSpc>
              <a:buFont typeface="Arial"/>
              <a:buChar char="•"/>
            </a:pPr>
            <a:r>
              <a:rPr lang="en-US" sz="4200">
                <a:solidFill>
                  <a:srgbClr val="004C42"/>
                </a:solidFill>
                <a:latin typeface="Pluma Bold"/>
                <a:ea typeface="Pluma Bold"/>
                <a:cs typeface="Pluma Bold"/>
                <a:sym typeface="Pluma Bold"/>
              </a:rPr>
              <a:t>Afifah chairunnisya (g1a024082)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406367" y="9130249"/>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2">
              <a:extLst>
                <a:ext uri="{96DAC541-7B7A-43D3-8B79-37D633B846F1}">
                  <asvg:svgBlip xmlns:asvg="http://schemas.microsoft.com/office/drawing/2016/SVG/main" r:embed="rId3"/>
                </a:ext>
              </a:extLst>
            </a:blip>
            <a:stretch>
              <a:fillRect l="-254470" t="-232775" r="-26687" b="-59741"/>
            </a:stretch>
          </a:blipFill>
        </p:spPr>
      </p:sp>
      <p:sp>
        <p:nvSpPr>
          <p:cNvPr name="Freeform 3" id="3"/>
          <p:cNvSpPr/>
          <p:nvPr/>
        </p:nvSpPr>
        <p:spPr>
          <a:xfrm flipH="true" flipV="false" rot="0">
            <a:off x="16369582" y="1269578"/>
            <a:ext cx="680934" cy="700478"/>
          </a:xfrm>
          <a:custGeom>
            <a:avLst/>
            <a:gdLst/>
            <a:ahLst/>
            <a:cxnLst/>
            <a:rect r="r" b="b" t="t" l="l"/>
            <a:pathLst>
              <a:path h="700478" w="680934">
                <a:moveTo>
                  <a:pt x="680934" y="0"/>
                </a:moveTo>
                <a:lnTo>
                  <a:pt x="0" y="0"/>
                </a:lnTo>
                <a:lnTo>
                  <a:pt x="0" y="700477"/>
                </a:lnTo>
                <a:lnTo>
                  <a:pt x="680934" y="700477"/>
                </a:lnTo>
                <a:lnTo>
                  <a:pt x="680934"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4" id="4"/>
          <p:cNvSpPr/>
          <p:nvPr/>
        </p:nvSpPr>
        <p:spPr>
          <a:xfrm flipH="false" flipV="false" rot="0">
            <a:off x="112920" y="6556439"/>
            <a:ext cx="2150545" cy="4114800"/>
          </a:xfrm>
          <a:custGeom>
            <a:avLst/>
            <a:gdLst/>
            <a:ahLst/>
            <a:cxnLst/>
            <a:rect r="r" b="b" t="t" l="l"/>
            <a:pathLst>
              <a:path h="4114800" w="2150545">
                <a:moveTo>
                  <a:pt x="0" y="0"/>
                </a:moveTo>
                <a:lnTo>
                  <a:pt x="2150544" y="0"/>
                </a:lnTo>
                <a:lnTo>
                  <a:pt x="215054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16184028" y="6556439"/>
            <a:ext cx="2150545" cy="4114800"/>
          </a:xfrm>
          <a:custGeom>
            <a:avLst/>
            <a:gdLst/>
            <a:ahLst/>
            <a:cxnLst/>
            <a:rect r="r" b="b" t="t" l="l"/>
            <a:pathLst>
              <a:path h="4114800" w="2150545">
                <a:moveTo>
                  <a:pt x="2150544" y="0"/>
                </a:moveTo>
                <a:lnTo>
                  <a:pt x="0" y="0"/>
                </a:lnTo>
                <a:lnTo>
                  <a:pt x="0" y="4114800"/>
                </a:lnTo>
                <a:lnTo>
                  <a:pt x="2150544" y="4114800"/>
                </a:lnTo>
                <a:lnTo>
                  <a:pt x="215054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908668" y="9435180"/>
            <a:ext cx="22105335" cy="2948993"/>
          </a:xfrm>
          <a:custGeom>
            <a:avLst/>
            <a:gdLst/>
            <a:ahLst/>
            <a:cxnLst/>
            <a:rect r="r" b="b" t="t" l="l"/>
            <a:pathLst>
              <a:path h="2948993" w="22105335">
                <a:moveTo>
                  <a:pt x="0" y="0"/>
                </a:moveTo>
                <a:lnTo>
                  <a:pt x="22105336" y="0"/>
                </a:lnTo>
                <a:lnTo>
                  <a:pt x="22105336" y="2948993"/>
                </a:lnTo>
                <a:lnTo>
                  <a:pt x="0" y="2948993"/>
                </a:lnTo>
                <a:lnTo>
                  <a:pt x="0" y="0"/>
                </a:lnTo>
                <a:close/>
              </a:path>
            </a:pathLst>
          </a:custGeom>
          <a:blipFill>
            <a:blip r:embed="rId8">
              <a:extLst>
                <a:ext uri="{96DAC541-7B7A-43D3-8B79-37D633B846F1}">
                  <asvg:svgBlip xmlns:asvg="http://schemas.microsoft.com/office/drawing/2016/SVG/main" r:embed="rId9"/>
                </a:ext>
              </a:extLst>
            </a:blip>
            <a:stretch>
              <a:fillRect l="0" t="0" r="0" b="-306141"/>
            </a:stretch>
          </a:blipFill>
        </p:spPr>
      </p:sp>
      <p:sp>
        <p:nvSpPr>
          <p:cNvPr name="Freeform 7" id="7"/>
          <p:cNvSpPr/>
          <p:nvPr/>
        </p:nvSpPr>
        <p:spPr>
          <a:xfrm flipH="false" flipV="false" rot="0">
            <a:off x="17310411" y="5518880"/>
            <a:ext cx="562948" cy="609861"/>
          </a:xfrm>
          <a:custGeom>
            <a:avLst/>
            <a:gdLst/>
            <a:ahLst/>
            <a:cxnLst/>
            <a:rect r="r" b="b" t="t" l="l"/>
            <a:pathLst>
              <a:path h="609861" w="562948">
                <a:moveTo>
                  <a:pt x="0" y="0"/>
                </a:moveTo>
                <a:lnTo>
                  <a:pt x="562948" y="0"/>
                </a:lnTo>
                <a:lnTo>
                  <a:pt x="562948" y="609861"/>
                </a:lnTo>
                <a:lnTo>
                  <a:pt x="0" y="609861"/>
                </a:lnTo>
                <a:lnTo>
                  <a:pt x="0" y="0"/>
                </a:lnTo>
                <a:close/>
              </a:path>
            </a:pathLst>
          </a:custGeom>
          <a:blipFill>
            <a:blip r:embed="rId2">
              <a:extLst>
                <a:ext uri="{96DAC541-7B7A-43D3-8B79-37D633B846F1}">
                  <asvg:svgBlip xmlns:asvg="http://schemas.microsoft.com/office/drawing/2016/SVG/main" r:embed="rId3"/>
                </a:ext>
              </a:extLst>
            </a:blip>
            <a:stretch>
              <a:fillRect l="-254470" t="-232775" r="-26687" b="-59741"/>
            </a:stretch>
          </a:blipFill>
        </p:spPr>
      </p:sp>
      <p:sp>
        <p:nvSpPr>
          <p:cNvPr name="Freeform 8" id="8"/>
          <p:cNvSpPr/>
          <p:nvPr/>
        </p:nvSpPr>
        <p:spPr>
          <a:xfrm flipH="false" flipV="false" rot="0">
            <a:off x="612297" y="4847288"/>
            <a:ext cx="575895" cy="592424"/>
          </a:xfrm>
          <a:custGeom>
            <a:avLst/>
            <a:gdLst/>
            <a:ahLst/>
            <a:cxnLst/>
            <a:rect r="r" b="b" t="t" l="l"/>
            <a:pathLst>
              <a:path h="592424" w="575895">
                <a:moveTo>
                  <a:pt x="0" y="0"/>
                </a:moveTo>
                <a:lnTo>
                  <a:pt x="575895" y="0"/>
                </a:lnTo>
                <a:lnTo>
                  <a:pt x="575895" y="592424"/>
                </a:lnTo>
                <a:lnTo>
                  <a:pt x="0" y="592424"/>
                </a:lnTo>
                <a:lnTo>
                  <a:pt x="0"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9" id="9"/>
          <p:cNvSpPr/>
          <p:nvPr/>
        </p:nvSpPr>
        <p:spPr>
          <a:xfrm flipH="false" flipV="false" rot="1606722">
            <a:off x="-1660293" y="970203"/>
            <a:ext cx="2897270" cy="3720105"/>
          </a:xfrm>
          <a:custGeom>
            <a:avLst/>
            <a:gdLst/>
            <a:ahLst/>
            <a:cxnLst/>
            <a:rect r="r" b="b" t="t" l="l"/>
            <a:pathLst>
              <a:path h="3720105" w="2897270">
                <a:moveTo>
                  <a:pt x="0" y="0"/>
                </a:moveTo>
                <a:lnTo>
                  <a:pt x="2897270" y="0"/>
                </a:lnTo>
                <a:lnTo>
                  <a:pt x="2897270" y="3720105"/>
                </a:lnTo>
                <a:lnTo>
                  <a:pt x="0" y="37201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2406046">
            <a:off x="16884254" y="2077665"/>
            <a:ext cx="2807492" cy="3797330"/>
          </a:xfrm>
          <a:custGeom>
            <a:avLst/>
            <a:gdLst/>
            <a:ahLst/>
            <a:cxnLst/>
            <a:rect r="r" b="b" t="t" l="l"/>
            <a:pathLst>
              <a:path h="3797330" w="2807492">
                <a:moveTo>
                  <a:pt x="0" y="0"/>
                </a:moveTo>
                <a:lnTo>
                  <a:pt x="2807492" y="0"/>
                </a:lnTo>
                <a:lnTo>
                  <a:pt x="2807492" y="3797330"/>
                </a:lnTo>
                <a:lnTo>
                  <a:pt x="0" y="37973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2263464" y="546327"/>
            <a:ext cx="13936815" cy="901065"/>
          </a:xfrm>
          <a:prstGeom prst="rect">
            <a:avLst/>
          </a:prstGeom>
        </p:spPr>
        <p:txBody>
          <a:bodyPr anchor="t" rtlCol="false" tIns="0" lIns="0" bIns="0" rIns="0">
            <a:spAutoFit/>
          </a:bodyPr>
          <a:lstStyle/>
          <a:p>
            <a:pPr algn="ctr">
              <a:lnSpc>
                <a:spcPts val="6480"/>
              </a:lnSpc>
            </a:pPr>
            <a:r>
              <a:rPr lang="en-US" sz="7200">
                <a:solidFill>
                  <a:srgbClr val="004C42"/>
                </a:solidFill>
                <a:latin typeface="Pluma Bold"/>
                <a:ea typeface="Pluma Bold"/>
                <a:cs typeface="Pluma Bold"/>
                <a:sym typeface="Pluma Bold"/>
              </a:rPr>
              <a:t>CODE DFS</a:t>
            </a:r>
          </a:p>
        </p:txBody>
      </p:sp>
      <p:sp>
        <p:nvSpPr>
          <p:cNvPr name="Freeform 12" id="12"/>
          <p:cNvSpPr/>
          <p:nvPr/>
        </p:nvSpPr>
        <p:spPr>
          <a:xfrm flipH="false" flipV="false" rot="-6276752">
            <a:off x="11796892" y="-1881035"/>
            <a:ext cx="4041697" cy="3632411"/>
          </a:xfrm>
          <a:custGeom>
            <a:avLst/>
            <a:gdLst/>
            <a:ahLst/>
            <a:cxnLst/>
            <a:rect r="r" b="b" t="t" l="l"/>
            <a:pathLst>
              <a:path h="3632411" w="4041697">
                <a:moveTo>
                  <a:pt x="0" y="0"/>
                </a:moveTo>
                <a:lnTo>
                  <a:pt x="4041696" y="0"/>
                </a:lnTo>
                <a:lnTo>
                  <a:pt x="4041696" y="3632410"/>
                </a:lnTo>
                <a:lnTo>
                  <a:pt x="0" y="363241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6194727" y="1552167"/>
            <a:ext cx="6074288" cy="7775089"/>
          </a:xfrm>
          <a:custGeom>
            <a:avLst/>
            <a:gdLst/>
            <a:ahLst/>
            <a:cxnLst/>
            <a:rect r="r" b="b" t="t" l="l"/>
            <a:pathLst>
              <a:path h="7775089" w="6074288">
                <a:moveTo>
                  <a:pt x="0" y="0"/>
                </a:moveTo>
                <a:lnTo>
                  <a:pt x="6074289" y="0"/>
                </a:lnTo>
                <a:lnTo>
                  <a:pt x="6074289" y="7775089"/>
                </a:lnTo>
                <a:lnTo>
                  <a:pt x="0" y="7775089"/>
                </a:lnTo>
                <a:lnTo>
                  <a:pt x="0" y="0"/>
                </a:lnTo>
                <a:close/>
              </a:path>
            </a:pathLst>
          </a:custGeom>
          <a:blipFill>
            <a:blip r:embed="rId16"/>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406367" y="9130249"/>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2">
              <a:extLst>
                <a:ext uri="{96DAC541-7B7A-43D3-8B79-37D633B846F1}">
                  <asvg:svgBlip xmlns:asvg="http://schemas.microsoft.com/office/drawing/2016/SVG/main" r:embed="rId3"/>
                </a:ext>
              </a:extLst>
            </a:blip>
            <a:stretch>
              <a:fillRect l="-254470" t="-232775" r="-26687" b="-59741"/>
            </a:stretch>
          </a:blipFill>
        </p:spPr>
      </p:sp>
      <p:sp>
        <p:nvSpPr>
          <p:cNvPr name="Freeform 3" id="3"/>
          <p:cNvSpPr/>
          <p:nvPr/>
        </p:nvSpPr>
        <p:spPr>
          <a:xfrm flipH="true" flipV="false" rot="0">
            <a:off x="16369582" y="1269578"/>
            <a:ext cx="680934" cy="700478"/>
          </a:xfrm>
          <a:custGeom>
            <a:avLst/>
            <a:gdLst/>
            <a:ahLst/>
            <a:cxnLst/>
            <a:rect r="r" b="b" t="t" l="l"/>
            <a:pathLst>
              <a:path h="700478" w="680934">
                <a:moveTo>
                  <a:pt x="680934" y="0"/>
                </a:moveTo>
                <a:lnTo>
                  <a:pt x="0" y="0"/>
                </a:lnTo>
                <a:lnTo>
                  <a:pt x="0" y="700477"/>
                </a:lnTo>
                <a:lnTo>
                  <a:pt x="680934" y="700477"/>
                </a:lnTo>
                <a:lnTo>
                  <a:pt x="680934"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4" id="4"/>
          <p:cNvSpPr/>
          <p:nvPr/>
        </p:nvSpPr>
        <p:spPr>
          <a:xfrm flipH="false" flipV="false" rot="0">
            <a:off x="-1908668" y="9435180"/>
            <a:ext cx="22105335" cy="2948993"/>
          </a:xfrm>
          <a:custGeom>
            <a:avLst/>
            <a:gdLst/>
            <a:ahLst/>
            <a:cxnLst/>
            <a:rect r="r" b="b" t="t" l="l"/>
            <a:pathLst>
              <a:path h="2948993" w="22105335">
                <a:moveTo>
                  <a:pt x="0" y="0"/>
                </a:moveTo>
                <a:lnTo>
                  <a:pt x="22105336" y="0"/>
                </a:lnTo>
                <a:lnTo>
                  <a:pt x="22105336" y="2948993"/>
                </a:lnTo>
                <a:lnTo>
                  <a:pt x="0" y="2948993"/>
                </a:lnTo>
                <a:lnTo>
                  <a:pt x="0" y="0"/>
                </a:lnTo>
                <a:close/>
              </a:path>
            </a:pathLst>
          </a:custGeom>
          <a:blipFill>
            <a:blip r:embed="rId6">
              <a:extLst>
                <a:ext uri="{96DAC541-7B7A-43D3-8B79-37D633B846F1}">
                  <asvg:svgBlip xmlns:asvg="http://schemas.microsoft.com/office/drawing/2016/SVG/main" r:embed="rId7"/>
                </a:ext>
              </a:extLst>
            </a:blip>
            <a:stretch>
              <a:fillRect l="0" t="0" r="0" b="-306141"/>
            </a:stretch>
          </a:blipFill>
        </p:spPr>
      </p:sp>
      <p:sp>
        <p:nvSpPr>
          <p:cNvPr name="Freeform 5" id="5"/>
          <p:cNvSpPr/>
          <p:nvPr/>
        </p:nvSpPr>
        <p:spPr>
          <a:xfrm flipH="false" flipV="false" rot="0">
            <a:off x="17310411" y="5518880"/>
            <a:ext cx="562948" cy="609861"/>
          </a:xfrm>
          <a:custGeom>
            <a:avLst/>
            <a:gdLst/>
            <a:ahLst/>
            <a:cxnLst/>
            <a:rect r="r" b="b" t="t" l="l"/>
            <a:pathLst>
              <a:path h="609861" w="562948">
                <a:moveTo>
                  <a:pt x="0" y="0"/>
                </a:moveTo>
                <a:lnTo>
                  <a:pt x="562948" y="0"/>
                </a:lnTo>
                <a:lnTo>
                  <a:pt x="562948" y="609861"/>
                </a:lnTo>
                <a:lnTo>
                  <a:pt x="0" y="609861"/>
                </a:lnTo>
                <a:lnTo>
                  <a:pt x="0" y="0"/>
                </a:lnTo>
                <a:close/>
              </a:path>
            </a:pathLst>
          </a:custGeom>
          <a:blipFill>
            <a:blip r:embed="rId2">
              <a:extLst>
                <a:ext uri="{96DAC541-7B7A-43D3-8B79-37D633B846F1}">
                  <asvg:svgBlip xmlns:asvg="http://schemas.microsoft.com/office/drawing/2016/SVG/main" r:embed="rId3"/>
                </a:ext>
              </a:extLst>
            </a:blip>
            <a:stretch>
              <a:fillRect l="-254470" t="-232775" r="-26687" b="-59741"/>
            </a:stretch>
          </a:blipFill>
        </p:spPr>
      </p:sp>
      <p:sp>
        <p:nvSpPr>
          <p:cNvPr name="Freeform 6" id="6"/>
          <p:cNvSpPr/>
          <p:nvPr/>
        </p:nvSpPr>
        <p:spPr>
          <a:xfrm flipH="false" flipV="false" rot="0">
            <a:off x="612297" y="4847288"/>
            <a:ext cx="575895" cy="592424"/>
          </a:xfrm>
          <a:custGeom>
            <a:avLst/>
            <a:gdLst/>
            <a:ahLst/>
            <a:cxnLst/>
            <a:rect r="r" b="b" t="t" l="l"/>
            <a:pathLst>
              <a:path h="592424" w="575895">
                <a:moveTo>
                  <a:pt x="0" y="0"/>
                </a:moveTo>
                <a:lnTo>
                  <a:pt x="575895" y="0"/>
                </a:lnTo>
                <a:lnTo>
                  <a:pt x="575895" y="592424"/>
                </a:lnTo>
                <a:lnTo>
                  <a:pt x="0" y="592424"/>
                </a:lnTo>
                <a:lnTo>
                  <a:pt x="0"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7" id="7"/>
          <p:cNvSpPr/>
          <p:nvPr/>
        </p:nvSpPr>
        <p:spPr>
          <a:xfrm flipH="false" flipV="false" rot="1606722">
            <a:off x="-1660293" y="970203"/>
            <a:ext cx="2897270" cy="3720105"/>
          </a:xfrm>
          <a:custGeom>
            <a:avLst/>
            <a:gdLst/>
            <a:ahLst/>
            <a:cxnLst/>
            <a:rect r="r" b="b" t="t" l="l"/>
            <a:pathLst>
              <a:path h="3720105" w="2897270">
                <a:moveTo>
                  <a:pt x="0" y="0"/>
                </a:moveTo>
                <a:lnTo>
                  <a:pt x="2897270" y="0"/>
                </a:lnTo>
                <a:lnTo>
                  <a:pt x="2897270" y="3720105"/>
                </a:lnTo>
                <a:lnTo>
                  <a:pt x="0" y="37201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2406046">
            <a:off x="16884254" y="2077665"/>
            <a:ext cx="2807492" cy="3797330"/>
          </a:xfrm>
          <a:custGeom>
            <a:avLst/>
            <a:gdLst/>
            <a:ahLst/>
            <a:cxnLst/>
            <a:rect r="r" b="b" t="t" l="l"/>
            <a:pathLst>
              <a:path h="3797330" w="2807492">
                <a:moveTo>
                  <a:pt x="0" y="0"/>
                </a:moveTo>
                <a:lnTo>
                  <a:pt x="2807492" y="0"/>
                </a:lnTo>
                <a:lnTo>
                  <a:pt x="2807492" y="3797330"/>
                </a:lnTo>
                <a:lnTo>
                  <a:pt x="0" y="37973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2175593" y="919058"/>
            <a:ext cx="13936815" cy="901065"/>
          </a:xfrm>
          <a:prstGeom prst="rect">
            <a:avLst/>
          </a:prstGeom>
        </p:spPr>
        <p:txBody>
          <a:bodyPr anchor="t" rtlCol="false" tIns="0" lIns="0" bIns="0" rIns="0">
            <a:spAutoFit/>
          </a:bodyPr>
          <a:lstStyle/>
          <a:p>
            <a:pPr algn="ctr">
              <a:lnSpc>
                <a:spcPts val="6480"/>
              </a:lnSpc>
            </a:pPr>
            <a:r>
              <a:rPr lang="en-US" sz="7200">
                <a:solidFill>
                  <a:srgbClr val="004C42"/>
                </a:solidFill>
                <a:latin typeface="Pluma Bold"/>
                <a:ea typeface="Pluma Bold"/>
                <a:cs typeface="Pluma Bold"/>
                <a:sym typeface="Pluma Bold"/>
              </a:rPr>
              <a:t>CODE DFS</a:t>
            </a:r>
          </a:p>
        </p:txBody>
      </p:sp>
      <p:sp>
        <p:nvSpPr>
          <p:cNvPr name="Freeform 10" id="10"/>
          <p:cNvSpPr/>
          <p:nvPr/>
        </p:nvSpPr>
        <p:spPr>
          <a:xfrm flipH="false" flipV="false" rot="-6276752">
            <a:off x="11709102" y="-1864988"/>
            <a:ext cx="4150254" cy="3729975"/>
          </a:xfrm>
          <a:custGeom>
            <a:avLst/>
            <a:gdLst/>
            <a:ahLst/>
            <a:cxnLst/>
            <a:rect r="r" b="b" t="t" l="l"/>
            <a:pathLst>
              <a:path h="3729975" w="4150254">
                <a:moveTo>
                  <a:pt x="0" y="0"/>
                </a:moveTo>
                <a:lnTo>
                  <a:pt x="4150254" y="0"/>
                </a:lnTo>
                <a:lnTo>
                  <a:pt x="4150254" y="3729976"/>
                </a:lnTo>
                <a:lnTo>
                  <a:pt x="0" y="37299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5238221" y="1850939"/>
            <a:ext cx="8022161" cy="7335882"/>
          </a:xfrm>
          <a:custGeom>
            <a:avLst/>
            <a:gdLst/>
            <a:ahLst/>
            <a:cxnLst/>
            <a:rect r="r" b="b" t="t" l="l"/>
            <a:pathLst>
              <a:path h="7335882" w="8022161">
                <a:moveTo>
                  <a:pt x="0" y="0"/>
                </a:moveTo>
                <a:lnTo>
                  <a:pt x="8022161" y="0"/>
                </a:lnTo>
                <a:lnTo>
                  <a:pt x="8022161" y="7335882"/>
                </a:lnTo>
                <a:lnTo>
                  <a:pt x="0" y="7335882"/>
                </a:lnTo>
                <a:lnTo>
                  <a:pt x="0" y="0"/>
                </a:lnTo>
                <a:close/>
              </a:path>
            </a:pathLst>
          </a:custGeom>
          <a:blipFill>
            <a:blip r:embed="rId14"/>
            <a:stretch>
              <a:fillRect l="0" t="-2695" r="0" b="-2695"/>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27486" y="2830255"/>
            <a:ext cx="8153714" cy="4699504"/>
          </a:xfrm>
          <a:custGeom>
            <a:avLst/>
            <a:gdLst/>
            <a:ahLst/>
            <a:cxnLst/>
            <a:rect r="r" b="b" t="t" l="l"/>
            <a:pathLst>
              <a:path h="4699504" w="8153714">
                <a:moveTo>
                  <a:pt x="0" y="0"/>
                </a:moveTo>
                <a:lnTo>
                  <a:pt x="8153714" y="0"/>
                </a:lnTo>
                <a:lnTo>
                  <a:pt x="8153714" y="4699505"/>
                </a:lnTo>
                <a:lnTo>
                  <a:pt x="0" y="4699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37574" y="2830255"/>
            <a:ext cx="8153714" cy="4699504"/>
          </a:xfrm>
          <a:custGeom>
            <a:avLst/>
            <a:gdLst/>
            <a:ahLst/>
            <a:cxnLst/>
            <a:rect r="r" b="b" t="t" l="l"/>
            <a:pathLst>
              <a:path h="4699504" w="8153714">
                <a:moveTo>
                  <a:pt x="0" y="0"/>
                </a:moveTo>
                <a:lnTo>
                  <a:pt x="8153714" y="0"/>
                </a:lnTo>
                <a:lnTo>
                  <a:pt x="8153714" y="4699505"/>
                </a:lnTo>
                <a:lnTo>
                  <a:pt x="0" y="4699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2406367" y="9130249"/>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4">
              <a:extLst>
                <a:ext uri="{96DAC541-7B7A-43D3-8B79-37D633B846F1}">
                  <asvg:svgBlip xmlns:asvg="http://schemas.microsoft.com/office/drawing/2016/SVG/main" r:embed="rId5"/>
                </a:ext>
              </a:extLst>
            </a:blip>
            <a:stretch>
              <a:fillRect l="-254470" t="-232775" r="-26687" b="-59741"/>
            </a:stretch>
          </a:blipFill>
        </p:spPr>
      </p:sp>
      <p:sp>
        <p:nvSpPr>
          <p:cNvPr name="Freeform 5" id="5"/>
          <p:cNvSpPr/>
          <p:nvPr/>
        </p:nvSpPr>
        <p:spPr>
          <a:xfrm flipH="true" flipV="false" rot="0">
            <a:off x="16369582" y="1269578"/>
            <a:ext cx="680934" cy="700478"/>
          </a:xfrm>
          <a:custGeom>
            <a:avLst/>
            <a:gdLst/>
            <a:ahLst/>
            <a:cxnLst/>
            <a:rect r="r" b="b" t="t" l="l"/>
            <a:pathLst>
              <a:path h="700478" w="680934">
                <a:moveTo>
                  <a:pt x="680934" y="0"/>
                </a:moveTo>
                <a:lnTo>
                  <a:pt x="0" y="0"/>
                </a:lnTo>
                <a:lnTo>
                  <a:pt x="0" y="700477"/>
                </a:lnTo>
                <a:lnTo>
                  <a:pt x="680934" y="700477"/>
                </a:lnTo>
                <a:lnTo>
                  <a:pt x="680934" y="0"/>
                </a:lnTo>
                <a:close/>
              </a:path>
            </a:pathLst>
          </a:custGeom>
          <a:blipFill>
            <a:blip r:embed="rId6">
              <a:extLst>
                <a:ext uri="{96DAC541-7B7A-43D3-8B79-37D633B846F1}">
                  <asvg:svgBlip xmlns:asvg="http://schemas.microsoft.com/office/drawing/2016/SVG/main" r:embed="rId7"/>
                </a:ext>
              </a:extLst>
            </a:blip>
            <a:stretch>
              <a:fillRect l="0" t="-163364" r="-142846" b="0"/>
            </a:stretch>
          </a:blipFill>
        </p:spPr>
      </p:sp>
      <p:sp>
        <p:nvSpPr>
          <p:cNvPr name="Freeform 6" id="6"/>
          <p:cNvSpPr/>
          <p:nvPr/>
        </p:nvSpPr>
        <p:spPr>
          <a:xfrm flipH="false" flipV="false" rot="0">
            <a:off x="112920" y="6556439"/>
            <a:ext cx="2150545" cy="4114800"/>
          </a:xfrm>
          <a:custGeom>
            <a:avLst/>
            <a:gdLst/>
            <a:ahLst/>
            <a:cxnLst/>
            <a:rect r="r" b="b" t="t" l="l"/>
            <a:pathLst>
              <a:path h="4114800" w="2150545">
                <a:moveTo>
                  <a:pt x="0" y="0"/>
                </a:moveTo>
                <a:lnTo>
                  <a:pt x="2150544" y="0"/>
                </a:lnTo>
                <a:lnTo>
                  <a:pt x="215054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false" rot="0">
            <a:off x="16184028" y="6556439"/>
            <a:ext cx="2150545" cy="4114800"/>
          </a:xfrm>
          <a:custGeom>
            <a:avLst/>
            <a:gdLst/>
            <a:ahLst/>
            <a:cxnLst/>
            <a:rect r="r" b="b" t="t" l="l"/>
            <a:pathLst>
              <a:path h="4114800" w="2150545">
                <a:moveTo>
                  <a:pt x="2150544" y="0"/>
                </a:moveTo>
                <a:lnTo>
                  <a:pt x="0" y="0"/>
                </a:lnTo>
                <a:lnTo>
                  <a:pt x="0" y="4114800"/>
                </a:lnTo>
                <a:lnTo>
                  <a:pt x="2150544" y="4114800"/>
                </a:lnTo>
                <a:lnTo>
                  <a:pt x="2150544"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908668" y="9435180"/>
            <a:ext cx="22105335" cy="2948993"/>
          </a:xfrm>
          <a:custGeom>
            <a:avLst/>
            <a:gdLst/>
            <a:ahLst/>
            <a:cxnLst/>
            <a:rect r="r" b="b" t="t" l="l"/>
            <a:pathLst>
              <a:path h="2948993" w="22105335">
                <a:moveTo>
                  <a:pt x="0" y="0"/>
                </a:moveTo>
                <a:lnTo>
                  <a:pt x="22105336" y="0"/>
                </a:lnTo>
                <a:lnTo>
                  <a:pt x="22105336" y="2948993"/>
                </a:lnTo>
                <a:lnTo>
                  <a:pt x="0" y="2948993"/>
                </a:lnTo>
                <a:lnTo>
                  <a:pt x="0" y="0"/>
                </a:lnTo>
                <a:close/>
              </a:path>
            </a:pathLst>
          </a:custGeom>
          <a:blipFill>
            <a:blip r:embed="rId10">
              <a:extLst>
                <a:ext uri="{96DAC541-7B7A-43D3-8B79-37D633B846F1}">
                  <asvg:svgBlip xmlns:asvg="http://schemas.microsoft.com/office/drawing/2016/SVG/main" r:embed="rId11"/>
                </a:ext>
              </a:extLst>
            </a:blip>
            <a:stretch>
              <a:fillRect l="0" t="0" r="0" b="-306141"/>
            </a:stretch>
          </a:blipFill>
        </p:spPr>
      </p:sp>
      <p:sp>
        <p:nvSpPr>
          <p:cNvPr name="Freeform 9" id="9"/>
          <p:cNvSpPr/>
          <p:nvPr/>
        </p:nvSpPr>
        <p:spPr>
          <a:xfrm flipH="false" flipV="false" rot="0">
            <a:off x="17310411" y="5518880"/>
            <a:ext cx="562948" cy="609861"/>
          </a:xfrm>
          <a:custGeom>
            <a:avLst/>
            <a:gdLst/>
            <a:ahLst/>
            <a:cxnLst/>
            <a:rect r="r" b="b" t="t" l="l"/>
            <a:pathLst>
              <a:path h="609861" w="562948">
                <a:moveTo>
                  <a:pt x="0" y="0"/>
                </a:moveTo>
                <a:lnTo>
                  <a:pt x="562948" y="0"/>
                </a:lnTo>
                <a:lnTo>
                  <a:pt x="562948" y="609861"/>
                </a:lnTo>
                <a:lnTo>
                  <a:pt x="0" y="609861"/>
                </a:lnTo>
                <a:lnTo>
                  <a:pt x="0" y="0"/>
                </a:lnTo>
                <a:close/>
              </a:path>
            </a:pathLst>
          </a:custGeom>
          <a:blipFill>
            <a:blip r:embed="rId4">
              <a:extLst>
                <a:ext uri="{96DAC541-7B7A-43D3-8B79-37D633B846F1}">
                  <asvg:svgBlip xmlns:asvg="http://schemas.microsoft.com/office/drawing/2016/SVG/main" r:embed="rId5"/>
                </a:ext>
              </a:extLst>
            </a:blip>
            <a:stretch>
              <a:fillRect l="-254470" t="-232775" r="-26687" b="-59741"/>
            </a:stretch>
          </a:blipFill>
        </p:spPr>
      </p:sp>
      <p:sp>
        <p:nvSpPr>
          <p:cNvPr name="Freeform 10" id="10"/>
          <p:cNvSpPr/>
          <p:nvPr/>
        </p:nvSpPr>
        <p:spPr>
          <a:xfrm flipH="false" flipV="false" rot="0">
            <a:off x="612297" y="4847288"/>
            <a:ext cx="575895" cy="592424"/>
          </a:xfrm>
          <a:custGeom>
            <a:avLst/>
            <a:gdLst/>
            <a:ahLst/>
            <a:cxnLst/>
            <a:rect r="r" b="b" t="t" l="l"/>
            <a:pathLst>
              <a:path h="592424" w="575895">
                <a:moveTo>
                  <a:pt x="0" y="0"/>
                </a:moveTo>
                <a:lnTo>
                  <a:pt x="575895" y="0"/>
                </a:lnTo>
                <a:lnTo>
                  <a:pt x="575895" y="592424"/>
                </a:lnTo>
                <a:lnTo>
                  <a:pt x="0" y="592424"/>
                </a:lnTo>
                <a:lnTo>
                  <a:pt x="0" y="0"/>
                </a:lnTo>
                <a:close/>
              </a:path>
            </a:pathLst>
          </a:custGeom>
          <a:blipFill>
            <a:blip r:embed="rId6">
              <a:extLst>
                <a:ext uri="{96DAC541-7B7A-43D3-8B79-37D633B846F1}">
                  <asvg:svgBlip xmlns:asvg="http://schemas.microsoft.com/office/drawing/2016/SVG/main" r:embed="rId7"/>
                </a:ext>
              </a:extLst>
            </a:blip>
            <a:stretch>
              <a:fillRect l="0" t="-163364" r="-142846" b="0"/>
            </a:stretch>
          </a:blipFill>
        </p:spPr>
      </p:sp>
      <p:sp>
        <p:nvSpPr>
          <p:cNvPr name="Freeform 11" id="11"/>
          <p:cNvSpPr/>
          <p:nvPr/>
        </p:nvSpPr>
        <p:spPr>
          <a:xfrm flipH="false" flipV="false" rot="1606722">
            <a:off x="-1660293" y="970203"/>
            <a:ext cx="2897270" cy="3720105"/>
          </a:xfrm>
          <a:custGeom>
            <a:avLst/>
            <a:gdLst/>
            <a:ahLst/>
            <a:cxnLst/>
            <a:rect r="r" b="b" t="t" l="l"/>
            <a:pathLst>
              <a:path h="3720105" w="2897270">
                <a:moveTo>
                  <a:pt x="0" y="0"/>
                </a:moveTo>
                <a:lnTo>
                  <a:pt x="2897270" y="0"/>
                </a:lnTo>
                <a:lnTo>
                  <a:pt x="2897270" y="3720105"/>
                </a:lnTo>
                <a:lnTo>
                  <a:pt x="0" y="37201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2406046">
            <a:off x="16884254" y="2077665"/>
            <a:ext cx="2807492" cy="3797330"/>
          </a:xfrm>
          <a:custGeom>
            <a:avLst/>
            <a:gdLst/>
            <a:ahLst/>
            <a:cxnLst/>
            <a:rect r="r" b="b" t="t" l="l"/>
            <a:pathLst>
              <a:path h="3797330" w="2807492">
                <a:moveTo>
                  <a:pt x="0" y="0"/>
                </a:moveTo>
                <a:lnTo>
                  <a:pt x="2807492" y="0"/>
                </a:lnTo>
                <a:lnTo>
                  <a:pt x="2807492" y="3797330"/>
                </a:lnTo>
                <a:lnTo>
                  <a:pt x="0" y="379733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76211" y="1927285"/>
            <a:ext cx="13936815" cy="902970"/>
          </a:xfrm>
          <a:prstGeom prst="rect">
            <a:avLst/>
          </a:prstGeom>
        </p:spPr>
        <p:txBody>
          <a:bodyPr anchor="t" rtlCol="false" tIns="0" lIns="0" bIns="0" rIns="0">
            <a:spAutoFit/>
          </a:bodyPr>
          <a:lstStyle/>
          <a:p>
            <a:pPr algn="ctr">
              <a:lnSpc>
                <a:spcPts val="6480"/>
              </a:lnSpc>
            </a:pPr>
            <a:r>
              <a:rPr lang="en-US" sz="7200">
                <a:solidFill>
                  <a:srgbClr val="004C42"/>
                </a:solidFill>
                <a:latin typeface="Pluma Bold"/>
                <a:ea typeface="Pluma Bold"/>
                <a:cs typeface="Pluma Bold"/>
                <a:sym typeface="Pluma Bold"/>
              </a:rPr>
              <a:t>OUTPUT DFS</a:t>
            </a:r>
          </a:p>
        </p:txBody>
      </p:sp>
      <p:sp>
        <p:nvSpPr>
          <p:cNvPr name="Freeform 14" id="14"/>
          <p:cNvSpPr/>
          <p:nvPr/>
        </p:nvSpPr>
        <p:spPr>
          <a:xfrm flipH="false" flipV="false" rot="-6276752">
            <a:off x="11709102" y="-1864988"/>
            <a:ext cx="4150254" cy="3729975"/>
          </a:xfrm>
          <a:custGeom>
            <a:avLst/>
            <a:gdLst/>
            <a:ahLst/>
            <a:cxnLst/>
            <a:rect r="r" b="b" t="t" l="l"/>
            <a:pathLst>
              <a:path h="3729975" w="4150254">
                <a:moveTo>
                  <a:pt x="0" y="0"/>
                </a:moveTo>
                <a:lnTo>
                  <a:pt x="4150254" y="0"/>
                </a:lnTo>
                <a:lnTo>
                  <a:pt x="4150254" y="3729976"/>
                </a:lnTo>
                <a:lnTo>
                  <a:pt x="0" y="37299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3493371" y="2932691"/>
            <a:ext cx="11301259" cy="4421618"/>
          </a:xfrm>
          <a:custGeom>
            <a:avLst/>
            <a:gdLst/>
            <a:ahLst/>
            <a:cxnLst/>
            <a:rect r="r" b="b" t="t" l="l"/>
            <a:pathLst>
              <a:path h="4421618" w="11301259">
                <a:moveTo>
                  <a:pt x="0" y="0"/>
                </a:moveTo>
                <a:lnTo>
                  <a:pt x="11301258" y="0"/>
                </a:lnTo>
                <a:lnTo>
                  <a:pt x="11301258" y="4421618"/>
                </a:lnTo>
                <a:lnTo>
                  <a:pt x="0" y="4421618"/>
                </a:lnTo>
                <a:lnTo>
                  <a:pt x="0" y="0"/>
                </a:lnTo>
                <a:close/>
              </a:path>
            </a:pathLst>
          </a:custGeom>
          <a:blipFill>
            <a:blip r:embed="rId18"/>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406367" y="9130249"/>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2">
              <a:extLst>
                <a:ext uri="{96DAC541-7B7A-43D3-8B79-37D633B846F1}">
                  <asvg:svgBlip xmlns:asvg="http://schemas.microsoft.com/office/drawing/2016/SVG/main" r:embed="rId3"/>
                </a:ext>
              </a:extLst>
            </a:blip>
            <a:stretch>
              <a:fillRect l="-254470" t="-232775" r="-26687" b="-59741"/>
            </a:stretch>
          </a:blipFill>
        </p:spPr>
      </p:sp>
      <p:sp>
        <p:nvSpPr>
          <p:cNvPr name="Freeform 3" id="3"/>
          <p:cNvSpPr/>
          <p:nvPr/>
        </p:nvSpPr>
        <p:spPr>
          <a:xfrm flipH="true" flipV="false" rot="0">
            <a:off x="16369582" y="1269578"/>
            <a:ext cx="680934" cy="700478"/>
          </a:xfrm>
          <a:custGeom>
            <a:avLst/>
            <a:gdLst/>
            <a:ahLst/>
            <a:cxnLst/>
            <a:rect r="r" b="b" t="t" l="l"/>
            <a:pathLst>
              <a:path h="700478" w="680934">
                <a:moveTo>
                  <a:pt x="680934" y="0"/>
                </a:moveTo>
                <a:lnTo>
                  <a:pt x="0" y="0"/>
                </a:lnTo>
                <a:lnTo>
                  <a:pt x="0" y="700477"/>
                </a:lnTo>
                <a:lnTo>
                  <a:pt x="680934" y="700477"/>
                </a:lnTo>
                <a:lnTo>
                  <a:pt x="680934"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4" id="4"/>
          <p:cNvSpPr/>
          <p:nvPr/>
        </p:nvSpPr>
        <p:spPr>
          <a:xfrm flipH="false" flipV="false" rot="0">
            <a:off x="-1908668" y="9435180"/>
            <a:ext cx="22105335" cy="2948993"/>
          </a:xfrm>
          <a:custGeom>
            <a:avLst/>
            <a:gdLst/>
            <a:ahLst/>
            <a:cxnLst/>
            <a:rect r="r" b="b" t="t" l="l"/>
            <a:pathLst>
              <a:path h="2948993" w="22105335">
                <a:moveTo>
                  <a:pt x="0" y="0"/>
                </a:moveTo>
                <a:lnTo>
                  <a:pt x="22105336" y="0"/>
                </a:lnTo>
                <a:lnTo>
                  <a:pt x="22105336" y="2948993"/>
                </a:lnTo>
                <a:lnTo>
                  <a:pt x="0" y="2948993"/>
                </a:lnTo>
                <a:lnTo>
                  <a:pt x="0" y="0"/>
                </a:lnTo>
                <a:close/>
              </a:path>
            </a:pathLst>
          </a:custGeom>
          <a:blipFill>
            <a:blip r:embed="rId6">
              <a:extLst>
                <a:ext uri="{96DAC541-7B7A-43D3-8B79-37D633B846F1}">
                  <asvg:svgBlip xmlns:asvg="http://schemas.microsoft.com/office/drawing/2016/SVG/main" r:embed="rId7"/>
                </a:ext>
              </a:extLst>
            </a:blip>
            <a:stretch>
              <a:fillRect l="0" t="0" r="0" b="-306141"/>
            </a:stretch>
          </a:blipFill>
        </p:spPr>
      </p:sp>
      <p:sp>
        <p:nvSpPr>
          <p:cNvPr name="Freeform 5" id="5"/>
          <p:cNvSpPr/>
          <p:nvPr/>
        </p:nvSpPr>
        <p:spPr>
          <a:xfrm flipH="false" flipV="false" rot="0">
            <a:off x="17310411" y="5518880"/>
            <a:ext cx="562948" cy="609861"/>
          </a:xfrm>
          <a:custGeom>
            <a:avLst/>
            <a:gdLst/>
            <a:ahLst/>
            <a:cxnLst/>
            <a:rect r="r" b="b" t="t" l="l"/>
            <a:pathLst>
              <a:path h="609861" w="562948">
                <a:moveTo>
                  <a:pt x="0" y="0"/>
                </a:moveTo>
                <a:lnTo>
                  <a:pt x="562948" y="0"/>
                </a:lnTo>
                <a:lnTo>
                  <a:pt x="562948" y="609861"/>
                </a:lnTo>
                <a:lnTo>
                  <a:pt x="0" y="609861"/>
                </a:lnTo>
                <a:lnTo>
                  <a:pt x="0" y="0"/>
                </a:lnTo>
                <a:close/>
              </a:path>
            </a:pathLst>
          </a:custGeom>
          <a:blipFill>
            <a:blip r:embed="rId2">
              <a:extLst>
                <a:ext uri="{96DAC541-7B7A-43D3-8B79-37D633B846F1}">
                  <asvg:svgBlip xmlns:asvg="http://schemas.microsoft.com/office/drawing/2016/SVG/main" r:embed="rId3"/>
                </a:ext>
              </a:extLst>
            </a:blip>
            <a:stretch>
              <a:fillRect l="-254470" t="-232775" r="-26687" b="-59741"/>
            </a:stretch>
          </a:blipFill>
        </p:spPr>
      </p:sp>
      <p:sp>
        <p:nvSpPr>
          <p:cNvPr name="Freeform 6" id="6"/>
          <p:cNvSpPr/>
          <p:nvPr/>
        </p:nvSpPr>
        <p:spPr>
          <a:xfrm flipH="false" flipV="false" rot="0">
            <a:off x="612297" y="4847288"/>
            <a:ext cx="575895" cy="592424"/>
          </a:xfrm>
          <a:custGeom>
            <a:avLst/>
            <a:gdLst/>
            <a:ahLst/>
            <a:cxnLst/>
            <a:rect r="r" b="b" t="t" l="l"/>
            <a:pathLst>
              <a:path h="592424" w="575895">
                <a:moveTo>
                  <a:pt x="0" y="0"/>
                </a:moveTo>
                <a:lnTo>
                  <a:pt x="575895" y="0"/>
                </a:lnTo>
                <a:lnTo>
                  <a:pt x="575895" y="592424"/>
                </a:lnTo>
                <a:lnTo>
                  <a:pt x="0" y="592424"/>
                </a:lnTo>
                <a:lnTo>
                  <a:pt x="0"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7" id="7"/>
          <p:cNvSpPr/>
          <p:nvPr/>
        </p:nvSpPr>
        <p:spPr>
          <a:xfrm flipH="false" flipV="false" rot="1606722">
            <a:off x="-1660293" y="970203"/>
            <a:ext cx="2897270" cy="3720105"/>
          </a:xfrm>
          <a:custGeom>
            <a:avLst/>
            <a:gdLst/>
            <a:ahLst/>
            <a:cxnLst/>
            <a:rect r="r" b="b" t="t" l="l"/>
            <a:pathLst>
              <a:path h="3720105" w="2897270">
                <a:moveTo>
                  <a:pt x="0" y="0"/>
                </a:moveTo>
                <a:lnTo>
                  <a:pt x="2897270" y="0"/>
                </a:lnTo>
                <a:lnTo>
                  <a:pt x="2897270" y="3720105"/>
                </a:lnTo>
                <a:lnTo>
                  <a:pt x="0" y="37201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2406046">
            <a:off x="16884254" y="2077665"/>
            <a:ext cx="2807492" cy="3797330"/>
          </a:xfrm>
          <a:custGeom>
            <a:avLst/>
            <a:gdLst/>
            <a:ahLst/>
            <a:cxnLst/>
            <a:rect r="r" b="b" t="t" l="l"/>
            <a:pathLst>
              <a:path h="3797330" w="2807492">
                <a:moveTo>
                  <a:pt x="0" y="0"/>
                </a:moveTo>
                <a:lnTo>
                  <a:pt x="2807492" y="0"/>
                </a:lnTo>
                <a:lnTo>
                  <a:pt x="2807492" y="3797330"/>
                </a:lnTo>
                <a:lnTo>
                  <a:pt x="0" y="37973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1919655" y="918105"/>
            <a:ext cx="13936815" cy="902970"/>
          </a:xfrm>
          <a:prstGeom prst="rect">
            <a:avLst/>
          </a:prstGeom>
        </p:spPr>
        <p:txBody>
          <a:bodyPr anchor="t" rtlCol="false" tIns="0" lIns="0" bIns="0" rIns="0">
            <a:spAutoFit/>
          </a:bodyPr>
          <a:lstStyle/>
          <a:p>
            <a:pPr algn="ctr">
              <a:lnSpc>
                <a:spcPts val="6480"/>
              </a:lnSpc>
            </a:pPr>
            <a:r>
              <a:rPr lang="en-US" sz="7200">
                <a:solidFill>
                  <a:srgbClr val="004C42"/>
                </a:solidFill>
                <a:latin typeface="Pluma Bold"/>
                <a:ea typeface="Pluma Bold"/>
                <a:cs typeface="Pluma Bold"/>
                <a:sym typeface="Pluma Bold"/>
              </a:rPr>
              <a:t>CODE BFS</a:t>
            </a:r>
          </a:p>
        </p:txBody>
      </p:sp>
      <p:sp>
        <p:nvSpPr>
          <p:cNvPr name="Freeform 10" id="10"/>
          <p:cNvSpPr/>
          <p:nvPr/>
        </p:nvSpPr>
        <p:spPr>
          <a:xfrm flipH="false" flipV="false" rot="-6276752">
            <a:off x="11709102" y="-1864988"/>
            <a:ext cx="4150254" cy="3729975"/>
          </a:xfrm>
          <a:custGeom>
            <a:avLst/>
            <a:gdLst/>
            <a:ahLst/>
            <a:cxnLst/>
            <a:rect r="r" b="b" t="t" l="l"/>
            <a:pathLst>
              <a:path h="3729975" w="4150254">
                <a:moveTo>
                  <a:pt x="0" y="0"/>
                </a:moveTo>
                <a:lnTo>
                  <a:pt x="4150254" y="0"/>
                </a:lnTo>
                <a:lnTo>
                  <a:pt x="4150254" y="3729976"/>
                </a:lnTo>
                <a:lnTo>
                  <a:pt x="0" y="37299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3393730" y="1970055"/>
            <a:ext cx="11500540" cy="7160194"/>
          </a:xfrm>
          <a:custGeom>
            <a:avLst/>
            <a:gdLst/>
            <a:ahLst/>
            <a:cxnLst/>
            <a:rect r="r" b="b" t="t" l="l"/>
            <a:pathLst>
              <a:path h="7160194" w="11500540">
                <a:moveTo>
                  <a:pt x="0" y="0"/>
                </a:moveTo>
                <a:lnTo>
                  <a:pt x="11500540" y="0"/>
                </a:lnTo>
                <a:lnTo>
                  <a:pt x="11500540" y="7160194"/>
                </a:lnTo>
                <a:lnTo>
                  <a:pt x="0" y="7160194"/>
                </a:lnTo>
                <a:lnTo>
                  <a:pt x="0" y="0"/>
                </a:lnTo>
                <a:close/>
              </a:path>
            </a:pathLst>
          </a:custGeom>
          <a:blipFill>
            <a:blip r:embed="rId14"/>
            <a:stretch>
              <a:fillRect l="0" t="-1096" r="0" b="-1096"/>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406367" y="9130249"/>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2">
              <a:extLst>
                <a:ext uri="{96DAC541-7B7A-43D3-8B79-37D633B846F1}">
                  <asvg:svgBlip xmlns:asvg="http://schemas.microsoft.com/office/drawing/2016/SVG/main" r:embed="rId3"/>
                </a:ext>
              </a:extLst>
            </a:blip>
            <a:stretch>
              <a:fillRect l="-254470" t="-232775" r="-26687" b="-59741"/>
            </a:stretch>
          </a:blipFill>
        </p:spPr>
      </p:sp>
      <p:sp>
        <p:nvSpPr>
          <p:cNvPr name="Freeform 3" id="3"/>
          <p:cNvSpPr/>
          <p:nvPr/>
        </p:nvSpPr>
        <p:spPr>
          <a:xfrm flipH="true" flipV="false" rot="0">
            <a:off x="16369582" y="1269578"/>
            <a:ext cx="680934" cy="700478"/>
          </a:xfrm>
          <a:custGeom>
            <a:avLst/>
            <a:gdLst/>
            <a:ahLst/>
            <a:cxnLst/>
            <a:rect r="r" b="b" t="t" l="l"/>
            <a:pathLst>
              <a:path h="700478" w="680934">
                <a:moveTo>
                  <a:pt x="680934" y="0"/>
                </a:moveTo>
                <a:lnTo>
                  <a:pt x="0" y="0"/>
                </a:lnTo>
                <a:lnTo>
                  <a:pt x="0" y="700477"/>
                </a:lnTo>
                <a:lnTo>
                  <a:pt x="680934" y="700477"/>
                </a:lnTo>
                <a:lnTo>
                  <a:pt x="680934"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4" id="4"/>
          <p:cNvSpPr/>
          <p:nvPr/>
        </p:nvSpPr>
        <p:spPr>
          <a:xfrm flipH="false" flipV="false" rot="0">
            <a:off x="-1908668" y="9435180"/>
            <a:ext cx="22105335" cy="2948993"/>
          </a:xfrm>
          <a:custGeom>
            <a:avLst/>
            <a:gdLst/>
            <a:ahLst/>
            <a:cxnLst/>
            <a:rect r="r" b="b" t="t" l="l"/>
            <a:pathLst>
              <a:path h="2948993" w="22105335">
                <a:moveTo>
                  <a:pt x="0" y="0"/>
                </a:moveTo>
                <a:lnTo>
                  <a:pt x="22105336" y="0"/>
                </a:lnTo>
                <a:lnTo>
                  <a:pt x="22105336" y="2948993"/>
                </a:lnTo>
                <a:lnTo>
                  <a:pt x="0" y="2948993"/>
                </a:lnTo>
                <a:lnTo>
                  <a:pt x="0" y="0"/>
                </a:lnTo>
                <a:close/>
              </a:path>
            </a:pathLst>
          </a:custGeom>
          <a:blipFill>
            <a:blip r:embed="rId6">
              <a:extLst>
                <a:ext uri="{96DAC541-7B7A-43D3-8B79-37D633B846F1}">
                  <asvg:svgBlip xmlns:asvg="http://schemas.microsoft.com/office/drawing/2016/SVG/main" r:embed="rId7"/>
                </a:ext>
              </a:extLst>
            </a:blip>
            <a:stretch>
              <a:fillRect l="0" t="0" r="0" b="-306141"/>
            </a:stretch>
          </a:blipFill>
        </p:spPr>
      </p:sp>
      <p:sp>
        <p:nvSpPr>
          <p:cNvPr name="Freeform 5" id="5"/>
          <p:cNvSpPr/>
          <p:nvPr/>
        </p:nvSpPr>
        <p:spPr>
          <a:xfrm flipH="false" flipV="false" rot="0">
            <a:off x="17310411" y="5518880"/>
            <a:ext cx="562948" cy="609861"/>
          </a:xfrm>
          <a:custGeom>
            <a:avLst/>
            <a:gdLst/>
            <a:ahLst/>
            <a:cxnLst/>
            <a:rect r="r" b="b" t="t" l="l"/>
            <a:pathLst>
              <a:path h="609861" w="562948">
                <a:moveTo>
                  <a:pt x="0" y="0"/>
                </a:moveTo>
                <a:lnTo>
                  <a:pt x="562948" y="0"/>
                </a:lnTo>
                <a:lnTo>
                  <a:pt x="562948" y="609861"/>
                </a:lnTo>
                <a:lnTo>
                  <a:pt x="0" y="609861"/>
                </a:lnTo>
                <a:lnTo>
                  <a:pt x="0" y="0"/>
                </a:lnTo>
                <a:close/>
              </a:path>
            </a:pathLst>
          </a:custGeom>
          <a:blipFill>
            <a:blip r:embed="rId2">
              <a:extLst>
                <a:ext uri="{96DAC541-7B7A-43D3-8B79-37D633B846F1}">
                  <asvg:svgBlip xmlns:asvg="http://schemas.microsoft.com/office/drawing/2016/SVG/main" r:embed="rId3"/>
                </a:ext>
              </a:extLst>
            </a:blip>
            <a:stretch>
              <a:fillRect l="-254470" t="-232775" r="-26687" b="-59741"/>
            </a:stretch>
          </a:blipFill>
        </p:spPr>
      </p:sp>
      <p:sp>
        <p:nvSpPr>
          <p:cNvPr name="Freeform 6" id="6"/>
          <p:cNvSpPr/>
          <p:nvPr/>
        </p:nvSpPr>
        <p:spPr>
          <a:xfrm flipH="false" flipV="false" rot="0">
            <a:off x="612297" y="4847288"/>
            <a:ext cx="575895" cy="592424"/>
          </a:xfrm>
          <a:custGeom>
            <a:avLst/>
            <a:gdLst/>
            <a:ahLst/>
            <a:cxnLst/>
            <a:rect r="r" b="b" t="t" l="l"/>
            <a:pathLst>
              <a:path h="592424" w="575895">
                <a:moveTo>
                  <a:pt x="0" y="0"/>
                </a:moveTo>
                <a:lnTo>
                  <a:pt x="575895" y="0"/>
                </a:lnTo>
                <a:lnTo>
                  <a:pt x="575895" y="592424"/>
                </a:lnTo>
                <a:lnTo>
                  <a:pt x="0" y="592424"/>
                </a:lnTo>
                <a:lnTo>
                  <a:pt x="0"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7" id="7"/>
          <p:cNvSpPr/>
          <p:nvPr/>
        </p:nvSpPr>
        <p:spPr>
          <a:xfrm flipH="false" flipV="false" rot="1606722">
            <a:off x="-1660293" y="970203"/>
            <a:ext cx="2897270" cy="3720105"/>
          </a:xfrm>
          <a:custGeom>
            <a:avLst/>
            <a:gdLst/>
            <a:ahLst/>
            <a:cxnLst/>
            <a:rect r="r" b="b" t="t" l="l"/>
            <a:pathLst>
              <a:path h="3720105" w="2897270">
                <a:moveTo>
                  <a:pt x="0" y="0"/>
                </a:moveTo>
                <a:lnTo>
                  <a:pt x="2897270" y="0"/>
                </a:lnTo>
                <a:lnTo>
                  <a:pt x="2897270" y="3720105"/>
                </a:lnTo>
                <a:lnTo>
                  <a:pt x="0" y="37201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2406046">
            <a:off x="16884254" y="2077665"/>
            <a:ext cx="2807492" cy="3797330"/>
          </a:xfrm>
          <a:custGeom>
            <a:avLst/>
            <a:gdLst/>
            <a:ahLst/>
            <a:cxnLst/>
            <a:rect r="r" b="b" t="t" l="l"/>
            <a:pathLst>
              <a:path h="3797330" w="2807492">
                <a:moveTo>
                  <a:pt x="0" y="0"/>
                </a:moveTo>
                <a:lnTo>
                  <a:pt x="2807492" y="0"/>
                </a:lnTo>
                <a:lnTo>
                  <a:pt x="2807492" y="3797330"/>
                </a:lnTo>
                <a:lnTo>
                  <a:pt x="0" y="37973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2175593" y="717036"/>
            <a:ext cx="13936815" cy="902970"/>
          </a:xfrm>
          <a:prstGeom prst="rect">
            <a:avLst/>
          </a:prstGeom>
        </p:spPr>
        <p:txBody>
          <a:bodyPr anchor="t" rtlCol="false" tIns="0" lIns="0" bIns="0" rIns="0">
            <a:spAutoFit/>
          </a:bodyPr>
          <a:lstStyle/>
          <a:p>
            <a:pPr algn="ctr">
              <a:lnSpc>
                <a:spcPts val="6480"/>
              </a:lnSpc>
            </a:pPr>
            <a:r>
              <a:rPr lang="en-US" sz="7200">
                <a:solidFill>
                  <a:srgbClr val="004C42"/>
                </a:solidFill>
                <a:latin typeface="Pluma Bold"/>
                <a:ea typeface="Pluma Bold"/>
                <a:cs typeface="Pluma Bold"/>
                <a:sym typeface="Pluma Bold"/>
              </a:rPr>
              <a:t>CODE BFS</a:t>
            </a:r>
          </a:p>
        </p:txBody>
      </p:sp>
      <p:sp>
        <p:nvSpPr>
          <p:cNvPr name="Freeform 10" id="10"/>
          <p:cNvSpPr/>
          <p:nvPr/>
        </p:nvSpPr>
        <p:spPr>
          <a:xfrm flipH="false" flipV="false" rot="-6276752">
            <a:off x="11709102" y="-1864988"/>
            <a:ext cx="4150254" cy="3729975"/>
          </a:xfrm>
          <a:custGeom>
            <a:avLst/>
            <a:gdLst/>
            <a:ahLst/>
            <a:cxnLst/>
            <a:rect r="r" b="b" t="t" l="l"/>
            <a:pathLst>
              <a:path h="3729975" w="4150254">
                <a:moveTo>
                  <a:pt x="0" y="0"/>
                </a:moveTo>
                <a:lnTo>
                  <a:pt x="4150254" y="0"/>
                </a:lnTo>
                <a:lnTo>
                  <a:pt x="4150254" y="3729976"/>
                </a:lnTo>
                <a:lnTo>
                  <a:pt x="0" y="37299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5551236" y="1437903"/>
            <a:ext cx="7185527" cy="7820397"/>
          </a:xfrm>
          <a:custGeom>
            <a:avLst/>
            <a:gdLst/>
            <a:ahLst/>
            <a:cxnLst/>
            <a:rect r="r" b="b" t="t" l="l"/>
            <a:pathLst>
              <a:path h="7820397" w="7185527">
                <a:moveTo>
                  <a:pt x="0" y="0"/>
                </a:moveTo>
                <a:lnTo>
                  <a:pt x="7185528" y="0"/>
                </a:lnTo>
                <a:lnTo>
                  <a:pt x="7185528" y="7820397"/>
                </a:lnTo>
                <a:lnTo>
                  <a:pt x="0" y="7820397"/>
                </a:lnTo>
                <a:lnTo>
                  <a:pt x="0" y="0"/>
                </a:lnTo>
                <a:close/>
              </a:path>
            </a:pathLst>
          </a:custGeom>
          <a:blipFill>
            <a:blip r:embed="rId14"/>
            <a:stretch>
              <a:fillRect l="0" t="-1837" r="0" b="-1837"/>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406367" y="9130249"/>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2">
              <a:extLst>
                <a:ext uri="{96DAC541-7B7A-43D3-8B79-37D633B846F1}">
                  <asvg:svgBlip xmlns:asvg="http://schemas.microsoft.com/office/drawing/2016/SVG/main" r:embed="rId3"/>
                </a:ext>
              </a:extLst>
            </a:blip>
            <a:stretch>
              <a:fillRect l="-254470" t="-232775" r="-26687" b="-59741"/>
            </a:stretch>
          </a:blipFill>
        </p:spPr>
      </p:sp>
      <p:sp>
        <p:nvSpPr>
          <p:cNvPr name="Freeform 3" id="3"/>
          <p:cNvSpPr/>
          <p:nvPr/>
        </p:nvSpPr>
        <p:spPr>
          <a:xfrm flipH="true" flipV="false" rot="0">
            <a:off x="16369582" y="1269578"/>
            <a:ext cx="680934" cy="700478"/>
          </a:xfrm>
          <a:custGeom>
            <a:avLst/>
            <a:gdLst/>
            <a:ahLst/>
            <a:cxnLst/>
            <a:rect r="r" b="b" t="t" l="l"/>
            <a:pathLst>
              <a:path h="700478" w="680934">
                <a:moveTo>
                  <a:pt x="680934" y="0"/>
                </a:moveTo>
                <a:lnTo>
                  <a:pt x="0" y="0"/>
                </a:lnTo>
                <a:lnTo>
                  <a:pt x="0" y="700477"/>
                </a:lnTo>
                <a:lnTo>
                  <a:pt x="680934" y="700477"/>
                </a:lnTo>
                <a:lnTo>
                  <a:pt x="680934"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4" id="4"/>
          <p:cNvSpPr/>
          <p:nvPr/>
        </p:nvSpPr>
        <p:spPr>
          <a:xfrm flipH="false" flipV="false" rot="0">
            <a:off x="-1908668" y="9435180"/>
            <a:ext cx="22105335" cy="2948993"/>
          </a:xfrm>
          <a:custGeom>
            <a:avLst/>
            <a:gdLst/>
            <a:ahLst/>
            <a:cxnLst/>
            <a:rect r="r" b="b" t="t" l="l"/>
            <a:pathLst>
              <a:path h="2948993" w="22105335">
                <a:moveTo>
                  <a:pt x="0" y="0"/>
                </a:moveTo>
                <a:lnTo>
                  <a:pt x="22105336" y="0"/>
                </a:lnTo>
                <a:lnTo>
                  <a:pt x="22105336" y="2948993"/>
                </a:lnTo>
                <a:lnTo>
                  <a:pt x="0" y="2948993"/>
                </a:lnTo>
                <a:lnTo>
                  <a:pt x="0" y="0"/>
                </a:lnTo>
                <a:close/>
              </a:path>
            </a:pathLst>
          </a:custGeom>
          <a:blipFill>
            <a:blip r:embed="rId6">
              <a:extLst>
                <a:ext uri="{96DAC541-7B7A-43D3-8B79-37D633B846F1}">
                  <asvg:svgBlip xmlns:asvg="http://schemas.microsoft.com/office/drawing/2016/SVG/main" r:embed="rId7"/>
                </a:ext>
              </a:extLst>
            </a:blip>
            <a:stretch>
              <a:fillRect l="0" t="0" r="0" b="-306141"/>
            </a:stretch>
          </a:blipFill>
        </p:spPr>
      </p:sp>
      <p:sp>
        <p:nvSpPr>
          <p:cNvPr name="Freeform 5" id="5"/>
          <p:cNvSpPr/>
          <p:nvPr/>
        </p:nvSpPr>
        <p:spPr>
          <a:xfrm flipH="false" flipV="false" rot="0">
            <a:off x="17310411" y="5518880"/>
            <a:ext cx="562948" cy="609861"/>
          </a:xfrm>
          <a:custGeom>
            <a:avLst/>
            <a:gdLst/>
            <a:ahLst/>
            <a:cxnLst/>
            <a:rect r="r" b="b" t="t" l="l"/>
            <a:pathLst>
              <a:path h="609861" w="562948">
                <a:moveTo>
                  <a:pt x="0" y="0"/>
                </a:moveTo>
                <a:lnTo>
                  <a:pt x="562948" y="0"/>
                </a:lnTo>
                <a:lnTo>
                  <a:pt x="562948" y="609861"/>
                </a:lnTo>
                <a:lnTo>
                  <a:pt x="0" y="609861"/>
                </a:lnTo>
                <a:lnTo>
                  <a:pt x="0" y="0"/>
                </a:lnTo>
                <a:close/>
              </a:path>
            </a:pathLst>
          </a:custGeom>
          <a:blipFill>
            <a:blip r:embed="rId2">
              <a:extLst>
                <a:ext uri="{96DAC541-7B7A-43D3-8B79-37D633B846F1}">
                  <asvg:svgBlip xmlns:asvg="http://schemas.microsoft.com/office/drawing/2016/SVG/main" r:embed="rId3"/>
                </a:ext>
              </a:extLst>
            </a:blip>
            <a:stretch>
              <a:fillRect l="-254470" t="-232775" r="-26687" b="-59741"/>
            </a:stretch>
          </a:blipFill>
        </p:spPr>
      </p:sp>
      <p:sp>
        <p:nvSpPr>
          <p:cNvPr name="Freeform 6" id="6"/>
          <p:cNvSpPr/>
          <p:nvPr/>
        </p:nvSpPr>
        <p:spPr>
          <a:xfrm flipH="false" flipV="false" rot="0">
            <a:off x="612297" y="4847288"/>
            <a:ext cx="575895" cy="592424"/>
          </a:xfrm>
          <a:custGeom>
            <a:avLst/>
            <a:gdLst/>
            <a:ahLst/>
            <a:cxnLst/>
            <a:rect r="r" b="b" t="t" l="l"/>
            <a:pathLst>
              <a:path h="592424" w="575895">
                <a:moveTo>
                  <a:pt x="0" y="0"/>
                </a:moveTo>
                <a:lnTo>
                  <a:pt x="575895" y="0"/>
                </a:lnTo>
                <a:lnTo>
                  <a:pt x="575895" y="592424"/>
                </a:lnTo>
                <a:lnTo>
                  <a:pt x="0" y="592424"/>
                </a:lnTo>
                <a:lnTo>
                  <a:pt x="0"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7" id="7"/>
          <p:cNvSpPr/>
          <p:nvPr/>
        </p:nvSpPr>
        <p:spPr>
          <a:xfrm flipH="false" flipV="false" rot="1606722">
            <a:off x="-1660293" y="970203"/>
            <a:ext cx="2897270" cy="3720105"/>
          </a:xfrm>
          <a:custGeom>
            <a:avLst/>
            <a:gdLst/>
            <a:ahLst/>
            <a:cxnLst/>
            <a:rect r="r" b="b" t="t" l="l"/>
            <a:pathLst>
              <a:path h="3720105" w="2897270">
                <a:moveTo>
                  <a:pt x="0" y="0"/>
                </a:moveTo>
                <a:lnTo>
                  <a:pt x="2897270" y="0"/>
                </a:lnTo>
                <a:lnTo>
                  <a:pt x="2897270" y="3720105"/>
                </a:lnTo>
                <a:lnTo>
                  <a:pt x="0" y="37201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2406046">
            <a:off x="16884254" y="2077665"/>
            <a:ext cx="2807492" cy="3797330"/>
          </a:xfrm>
          <a:custGeom>
            <a:avLst/>
            <a:gdLst/>
            <a:ahLst/>
            <a:cxnLst/>
            <a:rect r="r" b="b" t="t" l="l"/>
            <a:pathLst>
              <a:path h="3797330" w="2807492">
                <a:moveTo>
                  <a:pt x="0" y="0"/>
                </a:moveTo>
                <a:lnTo>
                  <a:pt x="2807492" y="0"/>
                </a:lnTo>
                <a:lnTo>
                  <a:pt x="2807492" y="3797330"/>
                </a:lnTo>
                <a:lnTo>
                  <a:pt x="0" y="37973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2175593" y="677228"/>
            <a:ext cx="13936815" cy="902970"/>
          </a:xfrm>
          <a:prstGeom prst="rect">
            <a:avLst/>
          </a:prstGeom>
        </p:spPr>
        <p:txBody>
          <a:bodyPr anchor="t" rtlCol="false" tIns="0" lIns="0" bIns="0" rIns="0">
            <a:spAutoFit/>
          </a:bodyPr>
          <a:lstStyle/>
          <a:p>
            <a:pPr algn="ctr">
              <a:lnSpc>
                <a:spcPts val="6480"/>
              </a:lnSpc>
            </a:pPr>
            <a:r>
              <a:rPr lang="en-US" sz="7200">
                <a:solidFill>
                  <a:srgbClr val="004C42"/>
                </a:solidFill>
                <a:latin typeface="Pluma Bold"/>
                <a:ea typeface="Pluma Bold"/>
                <a:cs typeface="Pluma Bold"/>
                <a:sym typeface="Pluma Bold"/>
              </a:rPr>
              <a:t>CODE BFS</a:t>
            </a:r>
          </a:p>
        </p:txBody>
      </p:sp>
      <p:sp>
        <p:nvSpPr>
          <p:cNvPr name="Freeform 10" id="10"/>
          <p:cNvSpPr/>
          <p:nvPr/>
        </p:nvSpPr>
        <p:spPr>
          <a:xfrm flipH="false" flipV="false" rot="-6276752">
            <a:off x="11709102" y="-1864988"/>
            <a:ext cx="4150254" cy="3729975"/>
          </a:xfrm>
          <a:custGeom>
            <a:avLst/>
            <a:gdLst/>
            <a:ahLst/>
            <a:cxnLst/>
            <a:rect r="r" b="b" t="t" l="l"/>
            <a:pathLst>
              <a:path h="3729975" w="4150254">
                <a:moveTo>
                  <a:pt x="0" y="0"/>
                </a:moveTo>
                <a:lnTo>
                  <a:pt x="4150254" y="0"/>
                </a:lnTo>
                <a:lnTo>
                  <a:pt x="4150254" y="3729976"/>
                </a:lnTo>
                <a:lnTo>
                  <a:pt x="0" y="37299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5960326" y="1619817"/>
            <a:ext cx="6368585" cy="7638483"/>
          </a:xfrm>
          <a:custGeom>
            <a:avLst/>
            <a:gdLst/>
            <a:ahLst/>
            <a:cxnLst/>
            <a:rect r="r" b="b" t="t" l="l"/>
            <a:pathLst>
              <a:path h="7638483" w="6368585">
                <a:moveTo>
                  <a:pt x="0" y="0"/>
                </a:moveTo>
                <a:lnTo>
                  <a:pt x="6368586" y="0"/>
                </a:lnTo>
                <a:lnTo>
                  <a:pt x="6368586" y="7638483"/>
                </a:lnTo>
                <a:lnTo>
                  <a:pt x="0" y="7638483"/>
                </a:lnTo>
                <a:lnTo>
                  <a:pt x="0" y="0"/>
                </a:lnTo>
                <a:close/>
              </a:path>
            </a:pathLst>
          </a:custGeom>
          <a:blipFill>
            <a:blip r:embed="rId14"/>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27486" y="2830255"/>
            <a:ext cx="8153714" cy="4699504"/>
          </a:xfrm>
          <a:custGeom>
            <a:avLst/>
            <a:gdLst/>
            <a:ahLst/>
            <a:cxnLst/>
            <a:rect r="r" b="b" t="t" l="l"/>
            <a:pathLst>
              <a:path h="4699504" w="8153714">
                <a:moveTo>
                  <a:pt x="0" y="0"/>
                </a:moveTo>
                <a:lnTo>
                  <a:pt x="8153714" y="0"/>
                </a:lnTo>
                <a:lnTo>
                  <a:pt x="8153714" y="4699505"/>
                </a:lnTo>
                <a:lnTo>
                  <a:pt x="0" y="4699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37574" y="2830255"/>
            <a:ext cx="8153714" cy="4699504"/>
          </a:xfrm>
          <a:custGeom>
            <a:avLst/>
            <a:gdLst/>
            <a:ahLst/>
            <a:cxnLst/>
            <a:rect r="r" b="b" t="t" l="l"/>
            <a:pathLst>
              <a:path h="4699504" w="8153714">
                <a:moveTo>
                  <a:pt x="0" y="0"/>
                </a:moveTo>
                <a:lnTo>
                  <a:pt x="8153714" y="0"/>
                </a:lnTo>
                <a:lnTo>
                  <a:pt x="8153714" y="4699505"/>
                </a:lnTo>
                <a:lnTo>
                  <a:pt x="0" y="4699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2406367" y="9130249"/>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4">
              <a:extLst>
                <a:ext uri="{96DAC541-7B7A-43D3-8B79-37D633B846F1}">
                  <asvg:svgBlip xmlns:asvg="http://schemas.microsoft.com/office/drawing/2016/SVG/main" r:embed="rId5"/>
                </a:ext>
              </a:extLst>
            </a:blip>
            <a:stretch>
              <a:fillRect l="-254470" t="-232775" r="-26687" b="-59741"/>
            </a:stretch>
          </a:blipFill>
        </p:spPr>
      </p:sp>
      <p:sp>
        <p:nvSpPr>
          <p:cNvPr name="Freeform 5" id="5"/>
          <p:cNvSpPr/>
          <p:nvPr/>
        </p:nvSpPr>
        <p:spPr>
          <a:xfrm flipH="true" flipV="false" rot="0">
            <a:off x="16369582" y="1269578"/>
            <a:ext cx="680934" cy="700478"/>
          </a:xfrm>
          <a:custGeom>
            <a:avLst/>
            <a:gdLst/>
            <a:ahLst/>
            <a:cxnLst/>
            <a:rect r="r" b="b" t="t" l="l"/>
            <a:pathLst>
              <a:path h="700478" w="680934">
                <a:moveTo>
                  <a:pt x="680934" y="0"/>
                </a:moveTo>
                <a:lnTo>
                  <a:pt x="0" y="0"/>
                </a:lnTo>
                <a:lnTo>
                  <a:pt x="0" y="700477"/>
                </a:lnTo>
                <a:lnTo>
                  <a:pt x="680934" y="700477"/>
                </a:lnTo>
                <a:lnTo>
                  <a:pt x="680934" y="0"/>
                </a:lnTo>
                <a:close/>
              </a:path>
            </a:pathLst>
          </a:custGeom>
          <a:blipFill>
            <a:blip r:embed="rId6">
              <a:extLst>
                <a:ext uri="{96DAC541-7B7A-43D3-8B79-37D633B846F1}">
                  <asvg:svgBlip xmlns:asvg="http://schemas.microsoft.com/office/drawing/2016/SVG/main" r:embed="rId7"/>
                </a:ext>
              </a:extLst>
            </a:blip>
            <a:stretch>
              <a:fillRect l="0" t="-163364" r="-142846" b="0"/>
            </a:stretch>
          </a:blipFill>
        </p:spPr>
      </p:sp>
      <p:sp>
        <p:nvSpPr>
          <p:cNvPr name="Freeform 6" id="6"/>
          <p:cNvSpPr/>
          <p:nvPr/>
        </p:nvSpPr>
        <p:spPr>
          <a:xfrm flipH="false" flipV="false" rot="0">
            <a:off x="112920" y="6556439"/>
            <a:ext cx="2150545" cy="4114800"/>
          </a:xfrm>
          <a:custGeom>
            <a:avLst/>
            <a:gdLst/>
            <a:ahLst/>
            <a:cxnLst/>
            <a:rect r="r" b="b" t="t" l="l"/>
            <a:pathLst>
              <a:path h="4114800" w="2150545">
                <a:moveTo>
                  <a:pt x="0" y="0"/>
                </a:moveTo>
                <a:lnTo>
                  <a:pt x="2150544" y="0"/>
                </a:lnTo>
                <a:lnTo>
                  <a:pt x="215054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false" rot="0">
            <a:off x="16184028" y="6556439"/>
            <a:ext cx="2150545" cy="4114800"/>
          </a:xfrm>
          <a:custGeom>
            <a:avLst/>
            <a:gdLst/>
            <a:ahLst/>
            <a:cxnLst/>
            <a:rect r="r" b="b" t="t" l="l"/>
            <a:pathLst>
              <a:path h="4114800" w="2150545">
                <a:moveTo>
                  <a:pt x="2150544" y="0"/>
                </a:moveTo>
                <a:lnTo>
                  <a:pt x="0" y="0"/>
                </a:lnTo>
                <a:lnTo>
                  <a:pt x="0" y="4114800"/>
                </a:lnTo>
                <a:lnTo>
                  <a:pt x="2150544" y="4114800"/>
                </a:lnTo>
                <a:lnTo>
                  <a:pt x="2150544"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908668" y="9435180"/>
            <a:ext cx="22105335" cy="2948993"/>
          </a:xfrm>
          <a:custGeom>
            <a:avLst/>
            <a:gdLst/>
            <a:ahLst/>
            <a:cxnLst/>
            <a:rect r="r" b="b" t="t" l="l"/>
            <a:pathLst>
              <a:path h="2948993" w="22105335">
                <a:moveTo>
                  <a:pt x="0" y="0"/>
                </a:moveTo>
                <a:lnTo>
                  <a:pt x="22105336" y="0"/>
                </a:lnTo>
                <a:lnTo>
                  <a:pt x="22105336" y="2948993"/>
                </a:lnTo>
                <a:lnTo>
                  <a:pt x="0" y="2948993"/>
                </a:lnTo>
                <a:lnTo>
                  <a:pt x="0" y="0"/>
                </a:lnTo>
                <a:close/>
              </a:path>
            </a:pathLst>
          </a:custGeom>
          <a:blipFill>
            <a:blip r:embed="rId10">
              <a:extLst>
                <a:ext uri="{96DAC541-7B7A-43D3-8B79-37D633B846F1}">
                  <asvg:svgBlip xmlns:asvg="http://schemas.microsoft.com/office/drawing/2016/SVG/main" r:embed="rId11"/>
                </a:ext>
              </a:extLst>
            </a:blip>
            <a:stretch>
              <a:fillRect l="0" t="0" r="0" b="-306141"/>
            </a:stretch>
          </a:blipFill>
        </p:spPr>
      </p:sp>
      <p:sp>
        <p:nvSpPr>
          <p:cNvPr name="Freeform 9" id="9"/>
          <p:cNvSpPr/>
          <p:nvPr/>
        </p:nvSpPr>
        <p:spPr>
          <a:xfrm flipH="false" flipV="false" rot="0">
            <a:off x="17310411" y="5518880"/>
            <a:ext cx="562948" cy="609861"/>
          </a:xfrm>
          <a:custGeom>
            <a:avLst/>
            <a:gdLst/>
            <a:ahLst/>
            <a:cxnLst/>
            <a:rect r="r" b="b" t="t" l="l"/>
            <a:pathLst>
              <a:path h="609861" w="562948">
                <a:moveTo>
                  <a:pt x="0" y="0"/>
                </a:moveTo>
                <a:lnTo>
                  <a:pt x="562948" y="0"/>
                </a:lnTo>
                <a:lnTo>
                  <a:pt x="562948" y="609861"/>
                </a:lnTo>
                <a:lnTo>
                  <a:pt x="0" y="609861"/>
                </a:lnTo>
                <a:lnTo>
                  <a:pt x="0" y="0"/>
                </a:lnTo>
                <a:close/>
              </a:path>
            </a:pathLst>
          </a:custGeom>
          <a:blipFill>
            <a:blip r:embed="rId4">
              <a:extLst>
                <a:ext uri="{96DAC541-7B7A-43D3-8B79-37D633B846F1}">
                  <asvg:svgBlip xmlns:asvg="http://schemas.microsoft.com/office/drawing/2016/SVG/main" r:embed="rId5"/>
                </a:ext>
              </a:extLst>
            </a:blip>
            <a:stretch>
              <a:fillRect l="-254470" t="-232775" r="-26687" b="-59741"/>
            </a:stretch>
          </a:blipFill>
        </p:spPr>
      </p:sp>
      <p:sp>
        <p:nvSpPr>
          <p:cNvPr name="Freeform 10" id="10"/>
          <p:cNvSpPr/>
          <p:nvPr/>
        </p:nvSpPr>
        <p:spPr>
          <a:xfrm flipH="false" flipV="false" rot="0">
            <a:off x="612297" y="4847288"/>
            <a:ext cx="575895" cy="592424"/>
          </a:xfrm>
          <a:custGeom>
            <a:avLst/>
            <a:gdLst/>
            <a:ahLst/>
            <a:cxnLst/>
            <a:rect r="r" b="b" t="t" l="l"/>
            <a:pathLst>
              <a:path h="592424" w="575895">
                <a:moveTo>
                  <a:pt x="0" y="0"/>
                </a:moveTo>
                <a:lnTo>
                  <a:pt x="575895" y="0"/>
                </a:lnTo>
                <a:lnTo>
                  <a:pt x="575895" y="592424"/>
                </a:lnTo>
                <a:lnTo>
                  <a:pt x="0" y="592424"/>
                </a:lnTo>
                <a:lnTo>
                  <a:pt x="0" y="0"/>
                </a:lnTo>
                <a:close/>
              </a:path>
            </a:pathLst>
          </a:custGeom>
          <a:blipFill>
            <a:blip r:embed="rId6">
              <a:extLst>
                <a:ext uri="{96DAC541-7B7A-43D3-8B79-37D633B846F1}">
                  <asvg:svgBlip xmlns:asvg="http://schemas.microsoft.com/office/drawing/2016/SVG/main" r:embed="rId7"/>
                </a:ext>
              </a:extLst>
            </a:blip>
            <a:stretch>
              <a:fillRect l="0" t="-163364" r="-142846" b="0"/>
            </a:stretch>
          </a:blipFill>
        </p:spPr>
      </p:sp>
      <p:sp>
        <p:nvSpPr>
          <p:cNvPr name="Freeform 11" id="11"/>
          <p:cNvSpPr/>
          <p:nvPr/>
        </p:nvSpPr>
        <p:spPr>
          <a:xfrm flipH="false" flipV="false" rot="1606722">
            <a:off x="-1660293" y="970203"/>
            <a:ext cx="2897270" cy="3720105"/>
          </a:xfrm>
          <a:custGeom>
            <a:avLst/>
            <a:gdLst/>
            <a:ahLst/>
            <a:cxnLst/>
            <a:rect r="r" b="b" t="t" l="l"/>
            <a:pathLst>
              <a:path h="3720105" w="2897270">
                <a:moveTo>
                  <a:pt x="0" y="0"/>
                </a:moveTo>
                <a:lnTo>
                  <a:pt x="2897270" y="0"/>
                </a:lnTo>
                <a:lnTo>
                  <a:pt x="2897270" y="3720105"/>
                </a:lnTo>
                <a:lnTo>
                  <a:pt x="0" y="37201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2406046">
            <a:off x="16884254" y="2077665"/>
            <a:ext cx="2807492" cy="3797330"/>
          </a:xfrm>
          <a:custGeom>
            <a:avLst/>
            <a:gdLst/>
            <a:ahLst/>
            <a:cxnLst/>
            <a:rect r="r" b="b" t="t" l="l"/>
            <a:pathLst>
              <a:path h="3797330" w="2807492">
                <a:moveTo>
                  <a:pt x="0" y="0"/>
                </a:moveTo>
                <a:lnTo>
                  <a:pt x="2807492" y="0"/>
                </a:lnTo>
                <a:lnTo>
                  <a:pt x="2807492" y="3797330"/>
                </a:lnTo>
                <a:lnTo>
                  <a:pt x="0" y="379733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263464" y="1927285"/>
            <a:ext cx="13936815" cy="902970"/>
          </a:xfrm>
          <a:prstGeom prst="rect">
            <a:avLst/>
          </a:prstGeom>
        </p:spPr>
        <p:txBody>
          <a:bodyPr anchor="t" rtlCol="false" tIns="0" lIns="0" bIns="0" rIns="0">
            <a:spAutoFit/>
          </a:bodyPr>
          <a:lstStyle/>
          <a:p>
            <a:pPr algn="ctr">
              <a:lnSpc>
                <a:spcPts val="6480"/>
              </a:lnSpc>
            </a:pPr>
            <a:r>
              <a:rPr lang="en-US" sz="7200">
                <a:solidFill>
                  <a:srgbClr val="004C42"/>
                </a:solidFill>
                <a:latin typeface="Pluma Bold"/>
                <a:ea typeface="Pluma Bold"/>
                <a:cs typeface="Pluma Bold"/>
                <a:sym typeface="Pluma Bold"/>
              </a:rPr>
              <a:t>OUTPUT BFS</a:t>
            </a:r>
          </a:p>
        </p:txBody>
      </p:sp>
      <p:sp>
        <p:nvSpPr>
          <p:cNvPr name="Freeform 14" id="14"/>
          <p:cNvSpPr/>
          <p:nvPr/>
        </p:nvSpPr>
        <p:spPr>
          <a:xfrm flipH="false" flipV="false" rot="-6276752">
            <a:off x="11709102" y="-1864988"/>
            <a:ext cx="4150254" cy="3729975"/>
          </a:xfrm>
          <a:custGeom>
            <a:avLst/>
            <a:gdLst/>
            <a:ahLst/>
            <a:cxnLst/>
            <a:rect r="r" b="b" t="t" l="l"/>
            <a:pathLst>
              <a:path h="3729975" w="4150254">
                <a:moveTo>
                  <a:pt x="0" y="0"/>
                </a:moveTo>
                <a:lnTo>
                  <a:pt x="4150254" y="0"/>
                </a:lnTo>
                <a:lnTo>
                  <a:pt x="4150254" y="3729976"/>
                </a:lnTo>
                <a:lnTo>
                  <a:pt x="0" y="37299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3091396" y="3125670"/>
            <a:ext cx="12264700" cy="4108675"/>
          </a:xfrm>
          <a:custGeom>
            <a:avLst/>
            <a:gdLst/>
            <a:ahLst/>
            <a:cxnLst/>
            <a:rect r="r" b="b" t="t" l="l"/>
            <a:pathLst>
              <a:path h="4108675" w="12264700">
                <a:moveTo>
                  <a:pt x="0" y="0"/>
                </a:moveTo>
                <a:lnTo>
                  <a:pt x="12264700" y="0"/>
                </a:lnTo>
                <a:lnTo>
                  <a:pt x="12264700" y="4108675"/>
                </a:lnTo>
                <a:lnTo>
                  <a:pt x="0" y="4108675"/>
                </a:lnTo>
                <a:lnTo>
                  <a:pt x="0" y="0"/>
                </a:lnTo>
                <a:close/>
              </a:path>
            </a:pathLst>
          </a:custGeom>
          <a:blipFill>
            <a:blip r:embed="rId18"/>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27486" y="2830255"/>
            <a:ext cx="8153714" cy="4699504"/>
          </a:xfrm>
          <a:custGeom>
            <a:avLst/>
            <a:gdLst/>
            <a:ahLst/>
            <a:cxnLst/>
            <a:rect r="r" b="b" t="t" l="l"/>
            <a:pathLst>
              <a:path h="4699504" w="8153714">
                <a:moveTo>
                  <a:pt x="0" y="0"/>
                </a:moveTo>
                <a:lnTo>
                  <a:pt x="8153714" y="0"/>
                </a:lnTo>
                <a:lnTo>
                  <a:pt x="8153714" y="4699505"/>
                </a:lnTo>
                <a:lnTo>
                  <a:pt x="0" y="4699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37574" y="2830255"/>
            <a:ext cx="8153714" cy="4699504"/>
          </a:xfrm>
          <a:custGeom>
            <a:avLst/>
            <a:gdLst/>
            <a:ahLst/>
            <a:cxnLst/>
            <a:rect r="r" b="b" t="t" l="l"/>
            <a:pathLst>
              <a:path h="4699504" w="8153714">
                <a:moveTo>
                  <a:pt x="0" y="0"/>
                </a:moveTo>
                <a:lnTo>
                  <a:pt x="8153714" y="0"/>
                </a:lnTo>
                <a:lnTo>
                  <a:pt x="8153714" y="4699505"/>
                </a:lnTo>
                <a:lnTo>
                  <a:pt x="0" y="4699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2406367" y="9130249"/>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4">
              <a:extLst>
                <a:ext uri="{96DAC541-7B7A-43D3-8B79-37D633B846F1}">
                  <asvg:svgBlip xmlns:asvg="http://schemas.microsoft.com/office/drawing/2016/SVG/main" r:embed="rId5"/>
                </a:ext>
              </a:extLst>
            </a:blip>
            <a:stretch>
              <a:fillRect l="-254470" t="-232775" r="-26687" b="-59741"/>
            </a:stretch>
          </a:blipFill>
        </p:spPr>
      </p:sp>
      <p:sp>
        <p:nvSpPr>
          <p:cNvPr name="Freeform 5" id="5"/>
          <p:cNvSpPr/>
          <p:nvPr/>
        </p:nvSpPr>
        <p:spPr>
          <a:xfrm flipH="true" flipV="false" rot="0">
            <a:off x="16369582" y="1269578"/>
            <a:ext cx="680934" cy="700478"/>
          </a:xfrm>
          <a:custGeom>
            <a:avLst/>
            <a:gdLst/>
            <a:ahLst/>
            <a:cxnLst/>
            <a:rect r="r" b="b" t="t" l="l"/>
            <a:pathLst>
              <a:path h="700478" w="680934">
                <a:moveTo>
                  <a:pt x="680934" y="0"/>
                </a:moveTo>
                <a:lnTo>
                  <a:pt x="0" y="0"/>
                </a:lnTo>
                <a:lnTo>
                  <a:pt x="0" y="700477"/>
                </a:lnTo>
                <a:lnTo>
                  <a:pt x="680934" y="700477"/>
                </a:lnTo>
                <a:lnTo>
                  <a:pt x="680934" y="0"/>
                </a:lnTo>
                <a:close/>
              </a:path>
            </a:pathLst>
          </a:custGeom>
          <a:blipFill>
            <a:blip r:embed="rId6">
              <a:extLst>
                <a:ext uri="{96DAC541-7B7A-43D3-8B79-37D633B846F1}">
                  <asvg:svgBlip xmlns:asvg="http://schemas.microsoft.com/office/drawing/2016/SVG/main" r:embed="rId7"/>
                </a:ext>
              </a:extLst>
            </a:blip>
            <a:stretch>
              <a:fillRect l="0" t="-163364" r="-142846" b="0"/>
            </a:stretch>
          </a:blipFill>
        </p:spPr>
      </p:sp>
      <p:sp>
        <p:nvSpPr>
          <p:cNvPr name="Freeform 6" id="6"/>
          <p:cNvSpPr/>
          <p:nvPr/>
        </p:nvSpPr>
        <p:spPr>
          <a:xfrm flipH="false" flipV="false" rot="0">
            <a:off x="112920" y="6556439"/>
            <a:ext cx="2150545" cy="4114800"/>
          </a:xfrm>
          <a:custGeom>
            <a:avLst/>
            <a:gdLst/>
            <a:ahLst/>
            <a:cxnLst/>
            <a:rect r="r" b="b" t="t" l="l"/>
            <a:pathLst>
              <a:path h="4114800" w="2150545">
                <a:moveTo>
                  <a:pt x="0" y="0"/>
                </a:moveTo>
                <a:lnTo>
                  <a:pt x="2150544" y="0"/>
                </a:lnTo>
                <a:lnTo>
                  <a:pt x="215054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false" rot="0">
            <a:off x="16184028" y="6556439"/>
            <a:ext cx="2150545" cy="4114800"/>
          </a:xfrm>
          <a:custGeom>
            <a:avLst/>
            <a:gdLst/>
            <a:ahLst/>
            <a:cxnLst/>
            <a:rect r="r" b="b" t="t" l="l"/>
            <a:pathLst>
              <a:path h="4114800" w="2150545">
                <a:moveTo>
                  <a:pt x="2150544" y="0"/>
                </a:moveTo>
                <a:lnTo>
                  <a:pt x="0" y="0"/>
                </a:lnTo>
                <a:lnTo>
                  <a:pt x="0" y="4114800"/>
                </a:lnTo>
                <a:lnTo>
                  <a:pt x="2150544" y="4114800"/>
                </a:lnTo>
                <a:lnTo>
                  <a:pt x="2150544"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908668" y="9435180"/>
            <a:ext cx="22105335" cy="2948993"/>
          </a:xfrm>
          <a:custGeom>
            <a:avLst/>
            <a:gdLst/>
            <a:ahLst/>
            <a:cxnLst/>
            <a:rect r="r" b="b" t="t" l="l"/>
            <a:pathLst>
              <a:path h="2948993" w="22105335">
                <a:moveTo>
                  <a:pt x="0" y="0"/>
                </a:moveTo>
                <a:lnTo>
                  <a:pt x="22105336" y="0"/>
                </a:lnTo>
                <a:lnTo>
                  <a:pt x="22105336" y="2948993"/>
                </a:lnTo>
                <a:lnTo>
                  <a:pt x="0" y="2948993"/>
                </a:lnTo>
                <a:lnTo>
                  <a:pt x="0" y="0"/>
                </a:lnTo>
                <a:close/>
              </a:path>
            </a:pathLst>
          </a:custGeom>
          <a:blipFill>
            <a:blip r:embed="rId10">
              <a:extLst>
                <a:ext uri="{96DAC541-7B7A-43D3-8B79-37D633B846F1}">
                  <asvg:svgBlip xmlns:asvg="http://schemas.microsoft.com/office/drawing/2016/SVG/main" r:embed="rId11"/>
                </a:ext>
              </a:extLst>
            </a:blip>
            <a:stretch>
              <a:fillRect l="0" t="0" r="0" b="-306141"/>
            </a:stretch>
          </a:blipFill>
        </p:spPr>
      </p:sp>
      <p:sp>
        <p:nvSpPr>
          <p:cNvPr name="Freeform 9" id="9"/>
          <p:cNvSpPr/>
          <p:nvPr/>
        </p:nvSpPr>
        <p:spPr>
          <a:xfrm flipH="false" flipV="false" rot="0">
            <a:off x="17310411" y="5518880"/>
            <a:ext cx="562948" cy="609861"/>
          </a:xfrm>
          <a:custGeom>
            <a:avLst/>
            <a:gdLst/>
            <a:ahLst/>
            <a:cxnLst/>
            <a:rect r="r" b="b" t="t" l="l"/>
            <a:pathLst>
              <a:path h="609861" w="562948">
                <a:moveTo>
                  <a:pt x="0" y="0"/>
                </a:moveTo>
                <a:lnTo>
                  <a:pt x="562948" y="0"/>
                </a:lnTo>
                <a:lnTo>
                  <a:pt x="562948" y="609861"/>
                </a:lnTo>
                <a:lnTo>
                  <a:pt x="0" y="609861"/>
                </a:lnTo>
                <a:lnTo>
                  <a:pt x="0" y="0"/>
                </a:lnTo>
                <a:close/>
              </a:path>
            </a:pathLst>
          </a:custGeom>
          <a:blipFill>
            <a:blip r:embed="rId4">
              <a:extLst>
                <a:ext uri="{96DAC541-7B7A-43D3-8B79-37D633B846F1}">
                  <asvg:svgBlip xmlns:asvg="http://schemas.microsoft.com/office/drawing/2016/SVG/main" r:embed="rId5"/>
                </a:ext>
              </a:extLst>
            </a:blip>
            <a:stretch>
              <a:fillRect l="-254470" t="-232775" r="-26687" b="-59741"/>
            </a:stretch>
          </a:blipFill>
        </p:spPr>
      </p:sp>
      <p:sp>
        <p:nvSpPr>
          <p:cNvPr name="Freeform 10" id="10"/>
          <p:cNvSpPr/>
          <p:nvPr/>
        </p:nvSpPr>
        <p:spPr>
          <a:xfrm flipH="false" flipV="false" rot="0">
            <a:off x="612297" y="4847288"/>
            <a:ext cx="575895" cy="592424"/>
          </a:xfrm>
          <a:custGeom>
            <a:avLst/>
            <a:gdLst/>
            <a:ahLst/>
            <a:cxnLst/>
            <a:rect r="r" b="b" t="t" l="l"/>
            <a:pathLst>
              <a:path h="592424" w="575895">
                <a:moveTo>
                  <a:pt x="0" y="0"/>
                </a:moveTo>
                <a:lnTo>
                  <a:pt x="575895" y="0"/>
                </a:lnTo>
                <a:lnTo>
                  <a:pt x="575895" y="592424"/>
                </a:lnTo>
                <a:lnTo>
                  <a:pt x="0" y="592424"/>
                </a:lnTo>
                <a:lnTo>
                  <a:pt x="0" y="0"/>
                </a:lnTo>
                <a:close/>
              </a:path>
            </a:pathLst>
          </a:custGeom>
          <a:blipFill>
            <a:blip r:embed="rId6">
              <a:extLst>
                <a:ext uri="{96DAC541-7B7A-43D3-8B79-37D633B846F1}">
                  <asvg:svgBlip xmlns:asvg="http://schemas.microsoft.com/office/drawing/2016/SVG/main" r:embed="rId7"/>
                </a:ext>
              </a:extLst>
            </a:blip>
            <a:stretch>
              <a:fillRect l="0" t="-163364" r="-142846" b="0"/>
            </a:stretch>
          </a:blipFill>
        </p:spPr>
      </p:sp>
      <p:sp>
        <p:nvSpPr>
          <p:cNvPr name="Freeform 11" id="11"/>
          <p:cNvSpPr/>
          <p:nvPr/>
        </p:nvSpPr>
        <p:spPr>
          <a:xfrm flipH="false" flipV="false" rot="1606722">
            <a:off x="-1660293" y="970203"/>
            <a:ext cx="2897270" cy="3720105"/>
          </a:xfrm>
          <a:custGeom>
            <a:avLst/>
            <a:gdLst/>
            <a:ahLst/>
            <a:cxnLst/>
            <a:rect r="r" b="b" t="t" l="l"/>
            <a:pathLst>
              <a:path h="3720105" w="2897270">
                <a:moveTo>
                  <a:pt x="0" y="0"/>
                </a:moveTo>
                <a:lnTo>
                  <a:pt x="2897270" y="0"/>
                </a:lnTo>
                <a:lnTo>
                  <a:pt x="2897270" y="3720105"/>
                </a:lnTo>
                <a:lnTo>
                  <a:pt x="0" y="37201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2406046">
            <a:off x="16884254" y="2077665"/>
            <a:ext cx="2807492" cy="3797330"/>
          </a:xfrm>
          <a:custGeom>
            <a:avLst/>
            <a:gdLst/>
            <a:ahLst/>
            <a:cxnLst/>
            <a:rect r="r" b="b" t="t" l="l"/>
            <a:pathLst>
              <a:path h="3797330" w="2807492">
                <a:moveTo>
                  <a:pt x="0" y="0"/>
                </a:moveTo>
                <a:lnTo>
                  <a:pt x="2807492" y="0"/>
                </a:lnTo>
                <a:lnTo>
                  <a:pt x="2807492" y="3797330"/>
                </a:lnTo>
                <a:lnTo>
                  <a:pt x="0" y="379733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75593" y="1819842"/>
            <a:ext cx="13936815" cy="901065"/>
          </a:xfrm>
          <a:prstGeom prst="rect">
            <a:avLst/>
          </a:prstGeom>
        </p:spPr>
        <p:txBody>
          <a:bodyPr anchor="t" rtlCol="false" tIns="0" lIns="0" bIns="0" rIns="0">
            <a:spAutoFit/>
          </a:bodyPr>
          <a:lstStyle/>
          <a:p>
            <a:pPr algn="ctr">
              <a:lnSpc>
                <a:spcPts val="6480"/>
              </a:lnSpc>
            </a:pPr>
            <a:r>
              <a:rPr lang="en-US" sz="7200">
                <a:solidFill>
                  <a:srgbClr val="004C42"/>
                </a:solidFill>
                <a:latin typeface="Pluma Bold"/>
                <a:ea typeface="Pluma Bold"/>
                <a:cs typeface="Pluma Bold"/>
                <a:sym typeface="Pluma Bold"/>
              </a:rPr>
              <a:t>Kesimpulan </a:t>
            </a:r>
          </a:p>
        </p:txBody>
      </p:sp>
      <p:sp>
        <p:nvSpPr>
          <p:cNvPr name="Freeform 14" id="14"/>
          <p:cNvSpPr/>
          <p:nvPr/>
        </p:nvSpPr>
        <p:spPr>
          <a:xfrm flipH="false" flipV="false" rot="-6276752">
            <a:off x="11709102" y="-1864988"/>
            <a:ext cx="4150254" cy="3729975"/>
          </a:xfrm>
          <a:custGeom>
            <a:avLst/>
            <a:gdLst/>
            <a:ahLst/>
            <a:cxnLst/>
            <a:rect r="r" b="b" t="t" l="l"/>
            <a:pathLst>
              <a:path h="3729975" w="4150254">
                <a:moveTo>
                  <a:pt x="0" y="0"/>
                </a:moveTo>
                <a:lnTo>
                  <a:pt x="4150254" y="0"/>
                </a:lnTo>
                <a:lnTo>
                  <a:pt x="4150254" y="3729976"/>
                </a:lnTo>
                <a:lnTo>
                  <a:pt x="0" y="37299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5" id="15"/>
          <p:cNvSpPr txBox="true"/>
          <p:nvPr/>
        </p:nvSpPr>
        <p:spPr>
          <a:xfrm rot="0">
            <a:off x="2132896" y="2927350"/>
            <a:ext cx="14022208" cy="4375149"/>
          </a:xfrm>
          <a:prstGeom prst="rect">
            <a:avLst/>
          </a:prstGeom>
        </p:spPr>
        <p:txBody>
          <a:bodyPr anchor="t" rtlCol="false" tIns="0" lIns="0" bIns="0" rIns="0">
            <a:spAutoFit/>
          </a:bodyPr>
          <a:lstStyle/>
          <a:p>
            <a:pPr algn="just">
              <a:lnSpc>
                <a:spcPts val="3500"/>
              </a:lnSpc>
            </a:pPr>
            <a:r>
              <a:rPr lang="en-US" sz="2500">
                <a:solidFill>
                  <a:srgbClr val="000000"/>
                </a:solidFill>
                <a:latin typeface="Tenor Sans"/>
                <a:ea typeface="Tenor Sans"/>
                <a:cs typeface="Tenor Sans"/>
                <a:sym typeface="Tenor Sans"/>
              </a:rPr>
              <a:t>Permasalahan penentuan rute terpendek dari gerbang utama menuju gedung D dapat dimodelkan menggunakan graf tak berarah berbobot, di mana setiap gedung atau fasilitas direpresentasikan sebagai simpul (node) dan jalan penghubung sebagai sisi (edge) dengan bobot yang mencerminkan jarak atau waktu tempuh. Dalam konteks ini, pencarian rute optimal tidak hanya bergantung pada jumlah simpul yang dilalui, tetapi juga pada akumulasi bobot sepanjang jalur. Algoritma Dijkstra menjadi pilihan efektif untuk menyelesaikan masalah ini karena kemampuannya dalam menemukan lintasan terpendek berbasis bobot minimum. Representasi graf semacam ini tidak hanya memberikan pemahaman visual tentang struktur kampus, tetapi juga menjadi dasar pengambilan keputusan yang efisien dan akurat dalam penentuan rute.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6218" y="1028700"/>
            <a:ext cx="16375564" cy="8229600"/>
            <a:chOff x="0" y="0"/>
            <a:chExt cx="21834086" cy="10972800"/>
          </a:xfrm>
        </p:grpSpPr>
        <p:sp>
          <p:nvSpPr>
            <p:cNvPr name="Freeform 3" id="3"/>
            <p:cNvSpPr/>
            <p:nvPr/>
          </p:nvSpPr>
          <p:spPr>
            <a:xfrm flipH="false" flipV="false" rot="0">
              <a:off x="0" y="0"/>
              <a:ext cx="10972800" cy="10972800"/>
            </a:xfrm>
            <a:custGeom>
              <a:avLst/>
              <a:gdLst/>
              <a:ahLst/>
              <a:cxnLst/>
              <a:rect r="r" b="b" t="t" l="l"/>
              <a:pathLst>
                <a:path h="10972800" w="10972800">
                  <a:moveTo>
                    <a:pt x="0" y="0"/>
                  </a:moveTo>
                  <a:lnTo>
                    <a:pt x="10972800" y="0"/>
                  </a:lnTo>
                  <a:lnTo>
                    <a:pt x="10972800" y="10972800"/>
                  </a:lnTo>
                  <a:lnTo>
                    <a:pt x="0" y="109728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72800" y="0"/>
              <a:ext cx="10861286" cy="10972800"/>
            </a:xfrm>
            <a:custGeom>
              <a:avLst/>
              <a:gdLst/>
              <a:ahLst/>
              <a:cxnLst/>
              <a:rect r="r" b="b" t="t" l="l"/>
              <a:pathLst>
                <a:path h="10972800" w="10861286">
                  <a:moveTo>
                    <a:pt x="0" y="0"/>
                  </a:moveTo>
                  <a:lnTo>
                    <a:pt x="10861286" y="0"/>
                  </a:lnTo>
                  <a:lnTo>
                    <a:pt x="10861286" y="10972800"/>
                  </a:lnTo>
                  <a:lnTo>
                    <a:pt x="0" y="109728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1026" t="0" r="0" b="0"/>
              </a:stretch>
            </a:blipFill>
          </p:spPr>
        </p:sp>
      </p:grpSp>
      <p:grpSp>
        <p:nvGrpSpPr>
          <p:cNvPr name="Group 5" id="5"/>
          <p:cNvGrpSpPr/>
          <p:nvPr/>
        </p:nvGrpSpPr>
        <p:grpSpPr>
          <a:xfrm rot="0">
            <a:off x="3071994" y="3740531"/>
            <a:ext cx="12144012" cy="2805939"/>
            <a:chOff x="0" y="0"/>
            <a:chExt cx="16192016" cy="3741251"/>
          </a:xfrm>
        </p:grpSpPr>
        <p:sp>
          <p:nvSpPr>
            <p:cNvPr name="Freeform 6" id="6"/>
            <p:cNvSpPr/>
            <p:nvPr/>
          </p:nvSpPr>
          <p:spPr>
            <a:xfrm flipH="false" flipV="false" rot="0">
              <a:off x="0" y="0"/>
              <a:ext cx="10887240" cy="3741251"/>
            </a:xfrm>
            <a:custGeom>
              <a:avLst/>
              <a:gdLst/>
              <a:ahLst/>
              <a:cxnLst/>
              <a:rect r="r" b="b" t="t" l="l"/>
              <a:pathLst>
                <a:path h="3741251" w="10887240">
                  <a:moveTo>
                    <a:pt x="0" y="0"/>
                  </a:moveTo>
                  <a:lnTo>
                    <a:pt x="10887240" y="0"/>
                  </a:lnTo>
                  <a:lnTo>
                    <a:pt x="10887240" y="3741251"/>
                  </a:lnTo>
                  <a:lnTo>
                    <a:pt x="0" y="37412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304777" y="0"/>
              <a:ext cx="10887240" cy="3741251"/>
            </a:xfrm>
            <a:custGeom>
              <a:avLst/>
              <a:gdLst/>
              <a:ahLst/>
              <a:cxnLst/>
              <a:rect r="r" b="b" t="t" l="l"/>
              <a:pathLst>
                <a:path h="3741251" w="10887240">
                  <a:moveTo>
                    <a:pt x="0" y="0"/>
                  </a:moveTo>
                  <a:lnTo>
                    <a:pt x="10887239" y="0"/>
                  </a:lnTo>
                  <a:lnTo>
                    <a:pt x="10887239" y="3741251"/>
                  </a:lnTo>
                  <a:lnTo>
                    <a:pt x="0" y="37412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8" id="8"/>
          <p:cNvSpPr/>
          <p:nvPr/>
        </p:nvSpPr>
        <p:spPr>
          <a:xfrm flipH="true" flipV="false" rot="0">
            <a:off x="15145114" y="5040046"/>
            <a:ext cx="4505707" cy="4554254"/>
          </a:xfrm>
          <a:custGeom>
            <a:avLst/>
            <a:gdLst/>
            <a:ahLst/>
            <a:cxnLst/>
            <a:rect r="r" b="b" t="t" l="l"/>
            <a:pathLst>
              <a:path h="4554254" w="4505707">
                <a:moveTo>
                  <a:pt x="4505707" y="0"/>
                </a:moveTo>
                <a:lnTo>
                  <a:pt x="0" y="0"/>
                </a:lnTo>
                <a:lnTo>
                  <a:pt x="0" y="4554253"/>
                </a:lnTo>
                <a:lnTo>
                  <a:pt x="4505707" y="4554253"/>
                </a:lnTo>
                <a:lnTo>
                  <a:pt x="450570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6359974">
            <a:off x="-358819" y="270256"/>
            <a:ext cx="3475821" cy="4701291"/>
          </a:xfrm>
          <a:custGeom>
            <a:avLst/>
            <a:gdLst/>
            <a:ahLst/>
            <a:cxnLst/>
            <a:rect r="r" b="b" t="t" l="l"/>
            <a:pathLst>
              <a:path h="4701291" w="3475821">
                <a:moveTo>
                  <a:pt x="3475821" y="0"/>
                </a:moveTo>
                <a:lnTo>
                  <a:pt x="0" y="0"/>
                </a:lnTo>
                <a:lnTo>
                  <a:pt x="0" y="4701291"/>
                </a:lnTo>
                <a:lnTo>
                  <a:pt x="3475821" y="4701291"/>
                </a:lnTo>
                <a:lnTo>
                  <a:pt x="347582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699404">
            <a:off x="4178915" y="7633058"/>
            <a:ext cx="3535294" cy="4001516"/>
          </a:xfrm>
          <a:custGeom>
            <a:avLst/>
            <a:gdLst/>
            <a:ahLst/>
            <a:cxnLst/>
            <a:rect r="r" b="b" t="t" l="l"/>
            <a:pathLst>
              <a:path h="4001516" w="3535294">
                <a:moveTo>
                  <a:pt x="0" y="0"/>
                </a:moveTo>
                <a:lnTo>
                  <a:pt x="3535294" y="0"/>
                </a:lnTo>
                <a:lnTo>
                  <a:pt x="3535294" y="4001516"/>
                </a:lnTo>
                <a:lnTo>
                  <a:pt x="0" y="40015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6276752">
            <a:off x="10076069" y="-1429236"/>
            <a:ext cx="4150254" cy="3729975"/>
          </a:xfrm>
          <a:custGeom>
            <a:avLst/>
            <a:gdLst/>
            <a:ahLst/>
            <a:cxnLst/>
            <a:rect r="r" b="b" t="t" l="l"/>
            <a:pathLst>
              <a:path h="3729975" w="4150254">
                <a:moveTo>
                  <a:pt x="0" y="0"/>
                </a:moveTo>
                <a:lnTo>
                  <a:pt x="4150255" y="0"/>
                </a:lnTo>
                <a:lnTo>
                  <a:pt x="4150255" y="3729975"/>
                </a:lnTo>
                <a:lnTo>
                  <a:pt x="0" y="37299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true" flipV="false" rot="0">
            <a:off x="3147236" y="1028700"/>
            <a:ext cx="673486" cy="729610"/>
          </a:xfrm>
          <a:custGeom>
            <a:avLst/>
            <a:gdLst/>
            <a:ahLst/>
            <a:cxnLst/>
            <a:rect r="r" b="b" t="t" l="l"/>
            <a:pathLst>
              <a:path h="729610" w="673486">
                <a:moveTo>
                  <a:pt x="673486" y="0"/>
                </a:moveTo>
                <a:lnTo>
                  <a:pt x="0" y="0"/>
                </a:lnTo>
                <a:lnTo>
                  <a:pt x="0" y="729610"/>
                </a:lnTo>
                <a:lnTo>
                  <a:pt x="673486" y="729610"/>
                </a:lnTo>
                <a:lnTo>
                  <a:pt x="673486" y="0"/>
                </a:lnTo>
                <a:close/>
              </a:path>
            </a:pathLst>
          </a:custGeom>
          <a:blipFill>
            <a:blip r:embed="rId14">
              <a:extLst>
                <a:ext uri="{96DAC541-7B7A-43D3-8B79-37D633B846F1}">
                  <asvg:svgBlip xmlns:asvg="http://schemas.microsoft.com/office/drawing/2016/SVG/main" r:embed="rId15"/>
                </a:ext>
              </a:extLst>
            </a:blip>
            <a:stretch>
              <a:fillRect l="-254470" t="-232775" r="-26687" b="-59741"/>
            </a:stretch>
          </a:blipFill>
        </p:spPr>
      </p:sp>
      <p:sp>
        <p:nvSpPr>
          <p:cNvPr name="Freeform 13" id="13"/>
          <p:cNvSpPr/>
          <p:nvPr/>
        </p:nvSpPr>
        <p:spPr>
          <a:xfrm flipH="true" flipV="false" rot="0">
            <a:off x="15848257" y="3216967"/>
            <a:ext cx="916103" cy="942396"/>
          </a:xfrm>
          <a:custGeom>
            <a:avLst/>
            <a:gdLst/>
            <a:ahLst/>
            <a:cxnLst/>
            <a:rect r="r" b="b" t="t" l="l"/>
            <a:pathLst>
              <a:path h="942396" w="916103">
                <a:moveTo>
                  <a:pt x="916103" y="0"/>
                </a:moveTo>
                <a:lnTo>
                  <a:pt x="0" y="0"/>
                </a:lnTo>
                <a:lnTo>
                  <a:pt x="0" y="942396"/>
                </a:lnTo>
                <a:lnTo>
                  <a:pt x="916103" y="942396"/>
                </a:lnTo>
                <a:lnTo>
                  <a:pt x="916103" y="0"/>
                </a:lnTo>
                <a:close/>
              </a:path>
            </a:pathLst>
          </a:custGeom>
          <a:blipFill>
            <a:blip r:embed="rId16">
              <a:extLst>
                <a:ext uri="{96DAC541-7B7A-43D3-8B79-37D633B846F1}">
                  <asvg:svgBlip xmlns:asvg="http://schemas.microsoft.com/office/drawing/2016/SVG/main" r:embed="rId17"/>
                </a:ext>
              </a:extLst>
            </a:blip>
            <a:stretch>
              <a:fillRect l="0" t="-163364" r="-142846" b="0"/>
            </a:stretch>
          </a:blipFill>
        </p:spPr>
      </p:sp>
      <p:sp>
        <p:nvSpPr>
          <p:cNvPr name="Freeform 14" id="14"/>
          <p:cNvSpPr/>
          <p:nvPr/>
        </p:nvSpPr>
        <p:spPr>
          <a:xfrm flipH="false" flipV="false" rot="0">
            <a:off x="1769241" y="6477978"/>
            <a:ext cx="2051481" cy="1678389"/>
          </a:xfrm>
          <a:custGeom>
            <a:avLst/>
            <a:gdLst/>
            <a:ahLst/>
            <a:cxnLst/>
            <a:rect r="r" b="b" t="t" l="l"/>
            <a:pathLst>
              <a:path h="1678389" w="2051481">
                <a:moveTo>
                  <a:pt x="0" y="0"/>
                </a:moveTo>
                <a:lnTo>
                  <a:pt x="2051481" y="0"/>
                </a:lnTo>
                <a:lnTo>
                  <a:pt x="2051481" y="1678389"/>
                </a:lnTo>
                <a:lnTo>
                  <a:pt x="0" y="1678389"/>
                </a:lnTo>
                <a:lnTo>
                  <a:pt x="0" y="0"/>
                </a:lnTo>
                <a:close/>
              </a:path>
            </a:pathLst>
          </a:custGeom>
          <a:blipFill>
            <a:blip r:embed="rId18">
              <a:extLst>
                <a:ext uri="{96DAC541-7B7A-43D3-8B79-37D633B846F1}">
                  <asvg:svgBlip xmlns:asvg="http://schemas.microsoft.com/office/drawing/2016/SVG/main" r:embed="rId19"/>
                </a:ext>
              </a:extLst>
            </a:blip>
            <a:stretch>
              <a:fillRect l="0" t="0" r="-53626" b="-84777"/>
            </a:stretch>
          </a:blipFill>
        </p:spPr>
      </p:sp>
      <p:sp>
        <p:nvSpPr>
          <p:cNvPr name="Freeform 15" id="15"/>
          <p:cNvSpPr/>
          <p:nvPr/>
        </p:nvSpPr>
        <p:spPr>
          <a:xfrm flipH="false" flipV="false" rot="0">
            <a:off x="14937426" y="1180336"/>
            <a:ext cx="1826934" cy="1155948"/>
          </a:xfrm>
          <a:custGeom>
            <a:avLst/>
            <a:gdLst/>
            <a:ahLst/>
            <a:cxnLst/>
            <a:rect r="r" b="b" t="t" l="l"/>
            <a:pathLst>
              <a:path h="1155948" w="1826934">
                <a:moveTo>
                  <a:pt x="0" y="0"/>
                </a:moveTo>
                <a:lnTo>
                  <a:pt x="1826934" y="0"/>
                </a:lnTo>
                <a:lnTo>
                  <a:pt x="1826934" y="1155948"/>
                </a:lnTo>
                <a:lnTo>
                  <a:pt x="0" y="1155948"/>
                </a:lnTo>
                <a:lnTo>
                  <a:pt x="0" y="0"/>
                </a:lnTo>
                <a:close/>
              </a:path>
            </a:pathLst>
          </a:custGeom>
          <a:blipFill>
            <a:blip r:embed="rId18">
              <a:extLst>
                <a:ext uri="{96DAC541-7B7A-43D3-8B79-37D633B846F1}">
                  <asvg:svgBlip xmlns:asvg="http://schemas.microsoft.com/office/drawing/2016/SVG/main" r:embed="rId19"/>
                </a:ext>
              </a:extLst>
            </a:blip>
            <a:stretch>
              <a:fillRect l="-44810" t="-125212" r="0" b="0"/>
            </a:stretch>
          </a:blipFill>
        </p:spPr>
      </p:sp>
      <p:sp>
        <p:nvSpPr>
          <p:cNvPr name="Freeform 16" id="16"/>
          <p:cNvSpPr/>
          <p:nvPr/>
        </p:nvSpPr>
        <p:spPr>
          <a:xfrm flipH="false" flipV="false" rot="0">
            <a:off x="14247012" y="8156367"/>
            <a:ext cx="673486" cy="729610"/>
          </a:xfrm>
          <a:custGeom>
            <a:avLst/>
            <a:gdLst/>
            <a:ahLst/>
            <a:cxnLst/>
            <a:rect r="r" b="b" t="t" l="l"/>
            <a:pathLst>
              <a:path h="729610" w="673486">
                <a:moveTo>
                  <a:pt x="0" y="0"/>
                </a:moveTo>
                <a:lnTo>
                  <a:pt x="673486" y="0"/>
                </a:lnTo>
                <a:lnTo>
                  <a:pt x="673486" y="729610"/>
                </a:lnTo>
                <a:lnTo>
                  <a:pt x="0" y="729610"/>
                </a:lnTo>
                <a:lnTo>
                  <a:pt x="0" y="0"/>
                </a:lnTo>
                <a:close/>
              </a:path>
            </a:pathLst>
          </a:custGeom>
          <a:blipFill>
            <a:blip r:embed="rId14">
              <a:extLst>
                <a:ext uri="{96DAC541-7B7A-43D3-8B79-37D633B846F1}">
                  <asvg:svgBlip xmlns:asvg="http://schemas.microsoft.com/office/drawing/2016/SVG/main" r:embed="rId15"/>
                </a:ext>
              </a:extLst>
            </a:blip>
            <a:stretch>
              <a:fillRect l="-254470" t="-232775" r="-26687" b="-59741"/>
            </a:stretch>
          </a:blipFill>
        </p:spPr>
      </p:sp>
      <p:sp>
        <p:nvSpPr>
          <p:cNvPr name="Freeform 17" id="17"/>
          <p:cNvSpPr/>
          <p:nvPr/>
        </p:nvSpPr>
        <p:spPr>
          <a:xfrm flipH="false" flipV="false" rot="0">
            <a:off x="921041" y="5040046"/>
            <a:ext cx="916103" cy="942396"/>
          </a:xfrm>
          <a:custGeom>
            <a:avLst/>
            <a:gdLst/>
            <a:ahLst/>
            <a:cxnLst/>
            <a:rect r="r" b="b" t="t" l="l"/>
            <a:pathLst>
              <a:path h="942396" w="916103">
                <a:moveTo>
                  <a:pt x="0" y="0"/>
                </a:moveTo>
                <a:lnTo>
                  <a:pt x="916102" y="0"/>
                </a:lnTo>
                <a:lnTo>
                  <a:pt x="916102" y="942396"/>
                </a:lnTo>
                <a:lnTo>
                  <a:pt x="0" y="942396"/>
                </a:lnTo>
                <a:lnTo>
                  <a:pt x="0" y="0"/>
                </a:lnTo>
                <a:close/>
              </a:path>
            </a:pathLst>
          </a:custGeom>
          <a:blipFill>
            <a:blip r:embed="rId16">
              <a:extLst>
                <a:ext uri="{96DAC541-7B7A-43D3-8B79-37D633B846F1}">
                  <asvg:svgBlip xmlns:asvg="http://schemas.microsoft.com/office/drawing/2016/SVG/main" r:embed="rId17"/>
                </a:ext>
              </a:extLst>
            </a:blip>
            <a:stretch>
              <a:fillRect l="0" t="-163364" r="-142846" b="0"/>
            </a:stretch>
          </a:blipFill>
        </p:spPr>
      </p:sp>
      <p:sp>
        <p:nvSpPr>
          <p:cNvPr name="Freeform 18" id="18"/>
          <p:cNvSpPr/>
          <p:nvPr/>
        </p:nvSpPr>
        <p:spPr>
          <a:xfrm flipH="true" flipV="false" rot="-7767815">
            <a:off x="4718007" y="-819036"/>
            <a:ext cx="3765901" cy="3487596"/>
          </a:xfrm>
          <a:custGeom>
            <a:avLst/>
            <a:gdLst/>
            <a:ahLst/>
            <a:cxnLst/>
            <a:rect r="r" b="b" t="t" l="l"/>
            <a:pathLst>
              <a:path h="3487596" w="3765901">
                <a:moveTo>
                  <a:pt x="3765901" y="0"/>
                </a:moveTo>
                <a:lnTo>
                  <a:pt x="0" y="0"/>
                </a:lnTo>
                <a:lnTo>
                  <a:pt x="0" y="3487596"/>
                </a:lnTo>
                <a:lnTo>
                  <a:pt x="3765901" y="3487596"/>
                </a:lnTo>
                <a:lnTo>
                  <a:pt x="3765901"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9" id="19"/>
          <p:cNvSpPr/>
          <p:nvPr/>
        </p:nvSpPr>
        <p:spPr>
          <a:xfrm flipH="true" flipV="false" rot="1026061">
            <a:off x="10744135" y="7849344"/>
            <a:ext cx="1735289" cy="4114800"/>
          </a:xfrm>
          <a:custGeom>
            <a:avLst/>
            <a:gdLst/>
            <a:ahLst/>
            <a:cxnLst/>
            <a:rect r="r" b="b" t="t" l="l"/>
            <a:pathLst>
              <a:path h="4114800" w="1735289">
                <a:moveTo>
                  <a:pt x="1735288" y="0"/>
                </a:moveTo>
                <a:lnTo>
                  <a:pt x="0" y="0"/>
                </a:lnTo>
                <a:lnTo>
                  <a:pt x="0" y="4114800"/>
                </a:lnTo>
                <a:lnTo>
                  <a:pt x="1735288" y="4114800"/>
                </a:lnTo>
                <a:lnTo>
                  <a:pt x="1735288"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20" id="20"/>
          <p:cNvSpPr txBox="true"/>
          <p:nvPr/>
        </p:nvSpPr>
        <p:spPr>
          <a:xfrm rot="0">
            <a:off x="2970019" y="4663429"/>
            <a:ext cx="12175096" cy="1226842"/>
          </a:xfrm>
          <a:prstGeom prst="rect">
            <a:avLst/>
          </a:prstGeom>
        </p:spPr>
        <p:txBody>
          <a:bodyPr anchor="t" rtlCol="false" tIns="0" lIns="0" bIns="0" rIns="0">
            <a:spAutoFit/>
          </a:bodyPr>
          <a:lstStyle/>
          <a:p>
            <a:pPr algn="ctr">
              <a:lnSpc>
                <a:spcPts val="8730"/>
              </a:lnSpc>
            </a:pPr>
            <a:r>
              <a:rPr lang="en-US" sz="9700">
                <a:solidFill>
                  <a:srgbClr val="004C42"/>
                </a:solidFill>
                <a:latin typeface="Pluma Bold"/>
                <a:ea typeface="Pluma Bold"/>
                <a:cs typeface="Pluma Bold"/>
                <a:sym typeface="Pluma Bold"/>
              </a:rPr>
              <a:t>Question &amp; Answer</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6218" y="1028700"/>
            <a:ext cx="16375564" cy="8229600"/>
            <a:chOff x="0" y="0"/>
            <a:chExt cx="21834086" cy="10972800"/>
          </a:xfrm>
        </p:grpSpPr>
        <p:sp>
          <p:nvSpPr>
            <p:cNvPr name="Freeform 3" id="3"/>
            <p:cNvSpPr/>
            <p:nvPr/>
          </p:nvSpPr>
          <p:spPr>
            <a:xfrm flipH="false" flipV="false" rot="0">
              <a:off x="0" y="0"/>
              <a:ext cx="10972800" cy="10972800"/>
            </a:xfrm>
            <a:custGeom>
              <a:avLst/>
              <a:gdLst/>
              <a:ahLst/>
              <a:cxnLst/>
              <a:rect r="r" b="b" t="t" l="l"/>
              <a:pathLst>
                <a:path h="10972800" w="10972800">
                  <a:moveTo>
                    <a:pt x="0" y="0"/>
                  </a:moveTo>
                  <a:lnTo>
                    <a:pt x="10972800" y="0"/>
                  </a:lnTo>
                  <a:lnTo>
                    <a:pt x="10972800" y="10972800"/>
                  </a:lnTo>
                  <a:lnTo>
                    <a:pt x="0" y="109728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72800" y="0"/>
              <a:ext cx="10861286" cy="10972800"/>
            </a:xfrm>
            <a:custGeom>
              <a:avLst/>
              <a:gdLst/>
              <a:ahLst/>
              <a:cxnLst/>
              <a:rect r="r" b="b" t="t" l="l"/>
              <a:pathLst>
                <a:path h="10972800" w="10861286">
                  <a:moveTo>
                    <a:pt x="0" y="0"/>
                  </a:moveTo>
                  <a:lnTo>
                    <a:pt x="10861286" y="0"/>
                  </a:lnTo>
                  <a:lnTo>
                    <a:pt x="10861286" y="10972800"/>
                  </a:lnTo>
                  <a:lnTo>
                    <a:pt x="0" y="109728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1026" t="0" r="0" b="0"/>
              </a:stretch>
            </a:blipFill>
          </p:spPr>
        </p:sp>
      </p:grpSp>
      <p:grpSp>
        <p:nvGrpSpPr>
          <p:cNvPr name="Group 5" id="5"/>
          <p:cNvGrpSpPr/>
          <p:nvPr/>
        </p:nvGrpSpPr>
        <p:grpSpPr>
          <a:xfrm rot="0">
            <a:off x="3071994" y="3740531"/>
            <a:ext cx="12144012" cy="2805939"/>
            <a:chOff x="0" y="0"/>
            <a:chExt cx="16192016" cy="3741251"/>
          </a:xfrm>
        </p:grpSpPr>
        <p:sp>
          <p:nvSpPr>
            <p:cNvPr name="Freeform 6" id="6"/>
            <p:cNvSpPr/>
            <p:nvPr/>
          </p:nvSpPr>
          <p:spPr>
            <a:xfrm flipH="false" flipV="false" rot="0">
              <a:off x="0" y="0"/>
              <a:ext cx="10887240" cy="3741251"/>
            </a:xfrm>
            <a:custGeom>
              <a:avLst/>
              <a:gdLst/>
              <a:ahLst/>
              <a:cxnLst/>
              <a:rect r="r" b="b" t="t" l="l"/>
              <a:pathLst>
                <a:path h="3741251" w="10887240">
                  <a:moveTo>
                    <a:pt x="0" y="0"/>
                  </a:moveTo>
                  <a:lnTo>
                    <a:pt x="10887240" y="0"/>
                  </a:lnTo>
                  <a:lnTo>
                    <a:pt x="10887240" y="3741251"/>
                  </a:lnTo>
                  <a:lnTo>
                    <a:pt x="0" y="37412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304777" y="0"/>
              <a:ext cx="10887240" cy="3741251"/>
            </a:xfrm>
            <a:custGeom>
              <a:avLst/>
              <a:gdLst/>
              <a:ahLst/>
              <a:cxnLst/>
              <a:rect r="r" b="b" t="t" l="l"/>
              <a:pathLst>
                <a:path h="3741251" w="10887240">
                  <a:moveTo>
                    <a:pt x="0" y="0"/>
                  </a:moveTo>
                  <a:lnTo>
                    <a:pt x="10887239" y="0"/>
                  </a:lnTo>
                  <a:lnTo>
                    <a:pt x="10887239" y="3741251"/>
                  </a:lnTo>
                  <a:lnTo>
                    <a:pt x="0" y="37412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8" id="8"/>
          <p:cNvSpPr/>
          <p:nvPr/>
        </p:nvSpPr>
        <p:spPr>
          <a:xfrm flipH="true" flipV="false" rot="0">
            <a:off x="15145114" y="5040046"/>
            <a:ext cx="4505707" cy="4554254"/>
          </a:xfrm>
          <a:custGeom>
            <a:avLst/>
            <a:gdLst/>
            <a:ahLst/>
            <a:cxnLst/>
            <a:rect r="r" b="b" t="t" l="l"/>
            <a:pathLst>
              <a:path h="4554254" w="4505707">
                <a:moveTo>
                  <a:pt x="4505707" y="0"/>
                </a:moveTo>
                <a:lnTo>
                  <a:pt x="0" y="0"/>
                </a:lnTo>
                <a:lnTo>
                  <a:pt x="0" y="4554253"/>
                </a:lnTo>
                <a:lnTo>
                  <a:pt x="4505707" y="4554253"/>
                </a:lnTo>
                <a:lnTo>
                  <a:pt x="450570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6359974">
            <a:off x="-358819" y="270256"/>
            <a:ext cx="3475821" cy="4701291"/>
          </a:xfrm>
          <a:custGeom>
            <a:avLst/>
            <a:gdLst/>
            <a:ahLst/>
            <a:cxnLst/>
            <a:rect r="r" b="b" t="t" l="l"/>
            <a:pathLst>
              <a:path h="4701291" w="3475821">
                <a:moveTo>
                  <a:pt x="3475821" y="0"/>
                </a:moveTo>
                <a:lnTo>
                  <a:pt x="0" y="0"/>
                </a:lnTo>
                <a:lnTo>
                  <a:pt x="0" y="4701291"/>
                </a:lnTo>
                <a:lnTo>
                  <a:pt x="3475821" y="4701291"/>
                </a:lnTo>
                <a:lnTo>
                  <a:pt x="347582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699404">
            <a:off x="4178915" y="7633058"/>
            <a:ext cx="3535294" cy="4001516"/>
          </a:xfrm>
          <a:custGeom>
            <a:avLst/>
            <a:gdLst/>
            <a:ahLst/>
            <a:cxnLst/>
            <a:rect r="r" b="b" t="t" l="l"/>
            <a:pathLst>
              <a:path h="4001516" w="3535294">
                <a:moveTo>
                  <a:pt x="0" y="0"/>
                </a:moveTo>
                <a:lnTo>
                  <a:pt x="3535294" y="0"/>
                </a:lnTo>
                <a:lnTo>
                  <a:pt x="3535294" y="4001516"/>
                </a:lnTo>
                <a:lnTo>
                  <a:pt x="0" y="40015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6276752">
            <a:off x="10076069" y="-1429236"/>
            <a:ext cx="4150254" cy="3729975"/>
          </a:xfrm>
          <a:custGeom>
            <a:avLst/>
            <a:gdLst/>
            <a:ahLst/>
            <a:cxnLst/>
            <a:rect r="r" b="b" t="t" l="l"/>
            <a:pathLst>
              <a:path h="3729975" w="4150254">
                <a:moveTo>
                  <a:pt x="0" y="0"/>
                </a:moveTo>
                <a:lnTo>
                  <a:pt x="4150255" y="0"/>
                </a:lnTo>
                <a:lnTo>
                  <a:pt x="4150255" y="3729975"/>
                </a:lnTo>
                <a:lnTo>
                  <a:pt x="0" y="37299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true" flipV="false" rot="0">
            <a:off x="3147236" y="1028700"/>
            <a:ext cx="673486" cy="729610"/>
          </a:xfrm>
          <a:custGeom>
            <a:avLst/>
            <a:gdLst/>
            <a:ahLst/>
            <a:cxnLst/>
            <a:rect r="r" b="b" t="t" l="l"/>
            <a:pathLst>
              <a:path h="729610" w="673486">
                <a:moveTo>
                  <a:pt x="673486" y="0"/>
                </a:moveTo>
                <a:lnTo>
                  <a:pt x="0" y="0"/>
                </a:lnTo>
                <a:lnTo>
                  <a:pt x="0" y="729610"/>
                </a:lnTo>
                <a:lnTo>
                  <a:pt x="673486" y="729610"/>
                </a:lnTo>
                <a:lnTo>
                  <a:pt x="673486" y="0"/>
                </a:lnTo>
                <a:close/>
              </a:path>
            </a:pathLst>
          </a:custGeom>
          <a:blipFill>
            <a:blip r:embed="rId14">
              <a:extLst>
                <a:ext uri="{96DAC541-7B7A-43D3-8B79-37D633B846F1}">
                  <asvg:svgBlip xmlns:asvg="http://schemas.microsoft.com/office/drawing/2016/SVG/main" r:embed="rId15"/>
                </a:ext>
              </a:extLst>
            </a:blip>
            <a:stretch>
              <a:fillRect l="-254470" t="-232775" r="-26687" b="-59741"/>
            </a:stretch>
          </a:blipFill>
        </p:spPr>
      </p:sp>
      <p:sp>
        <p:nvSpPr>
          <p:cNvPr name="Freeform 13" id="13"/>
          <p:cNvSpPr/>
          <p:nvPr/>
        </p:nvSpPr>
        <p:spPr>
          <a:xfrm flipH="true" flipV="false" rot="0">
            <a:off x="15848257" y="3216967"/>
            <a:ext cx="916103" cy="942396"/>
          </a:xfrm>
          <a:custGeom>
            <a:avLst/>
            <a:gdLst/>
            <a:ahLst/>
            <a:cxnLst/>
            <a:rect r="r" b="b" t="t" l="l"/>
            <a:pathLst>
              <a:path h="942396" w="916103">
                <a:moveTo>
                  <a:pt x="916103" y="0"/>
                </a:moveTo>
                <a:lnTo>
                  <a:pt x="0" y="0"/>
                </a:lnTo>
                <a:lnTo>
                  <a:pt x="0" y="942396"/>
                </a:lnTo>
                <a:lnTo>
                  <a:pt x="916103" y="942396"/>
                </a:lnTo>
                <a:lnTo>
                  <a:pt x="916103" y="0"/>
                </a:lnTo>
                <a:close/>
              </a:path>
            </a:pathLst>
          </a:custGeom>
          <a:blipFill>
            <a:blip r:embed="rId16">
              <a:extLst>
                <a:ext uri="{96DAC541-7B7A-43D3-8B79-37D633B846F1}">
                  <asvg:svgBlip xmlns:asvg="http://schemas.microsoft.com/office/drawing/2016/SVG/main" r:embed="rId17"/>
                </a:ext>
              </a:extLst>
            </a:blip>
            <a:stretch>
              <a:fillRect l="0" t="-163364" r="-142846" b="0"/>
            </a:stretch>
          </a:blipFill>
        </p:spPr>
      </p:sp>
      <p:sp>
        <p:nvSpPr>
          <p:cNvPr name="Freeform 14" id="14"/>
          <p:cNvSpPr/>
          <p:nvPr/>
        </p:nvSpPr>
        <p:spPr>
          <a:xfrm flipH="false" flipV="false" rot="0">
            <a:off x="1769241" y="6477978"/>
            <a:ext cx="2051481" cy="1678389"/>
          </a:xfrm>
          <a:custGeom>
            <a:avLst/>
            <a:gdLst/>
            <a:ahLst/>
            <a:cxnLst/>
            <a:rect r="r" b="b" t="t" l="l"/>
            <a:pathLst>
              <a:path h="1678389" w="2051481">
                <a:moveTo>
                  <a:pt x="0" y="0"/>
                </a:moveTo>
                <a:lnTo>
                  <a:pt x="2051481" y="0"/>
                </a:lnTo>
                <a:lnTo>
                  <a:pt x="2051481" y="1678389"/>
                </a:lnTo>
                <a:lnTo>
                  <a:pt x="0" y="1678389"/>
                </a:lnTo>
                <a:lnTo>
                  <a:pt x="0" y="0"/>
                </a:lnTo>
                <a:close/>
              </a:path>
            </a:pathLst>
          </a:custGeom>
          <a:blipFill>
            <a:blip r:embed="rId18">
              <a:extLst>
                <a:ext uri="{96DAC541-7B7A-43D3-8B79-37D633B846F1}">
                  <asvg:svgBlip xmlns:asvg="http://schemas.microsoft.com/office/drawing/2016/SVG/main" r:embed="rId19"/>
                </a:ext>
              </a:extLst>
            </a:blip>
            <a:stretch>
              <a:fillRect l="0" t="0" r="-53626" b="-84777"/>
            </a:stretch>
          </a:blipFill>
        </p:spPr>
      </p:sp>
      <p:sp>
        <p:nvSpPr>
          <p:cNvPr name="Freeform 15" id="15"/>
          <p:cNvSpPr/>
          <p:nvPr/>
        </p:nvSpPr>
        <p:spPr>
          <a:xfrm flipH="false" flipV="false" rot="0">
            <a:off x="14937426" y="1180336"/>
            <a:ext cx="1826934" cy="1155948"/>
          </a:xfrm>
          <a:custGeom>
            <a:avLst/>
            <a:gdLst/>
            <a:ahLst/>
            <a:cxnLst/>
            <a:rect r="r" b="b" t="t" l="l"/>
            <a:pathLst>
              <a:path h="1155948" w="1826934">
                <a:moveTo>
                  <a:pt x="0" y="0"/>
                </a:moveTo>
                <a:lnTo>
                  <a:pt x="1826934" y="0"/>
                </a:lnTo>
                <a:lnTo>
                  <a:pt x="1826934" y="1155948"/>
                </a:lnTo>
                <a:lnTo>
                  <a:pt x="0" y="1155948"/>
                </a:lnTo>
                <a:lnTo>
                  <a:pt x="0" y="0"/>
                </a:lnTo>
                <a:close/>
              </a:path>
            </a:pathLst>
          </a:custGeom>
          <a:blipFill>
            <a:blip r:embed="rId18">
              <a:extLst>
                <a:ext uri="{96DAC541-7B7A-43D3-8B79-37D633B846F1}">
                  <asvg:svgBlip xmlns:asvg="http://schemas.microsoft.com/office/drawing/2016/SVG/main" r:embed="rId19"/>
                </a:ext>
              </a:extLst>
            </a:blip>
            <a:stretch>
              <a:fillRect l="-44810" t="-125212" r="0" b="0"/>
            </a:stretch>
          </a:blipFill>
        </p:spPr>
      </p:sp>
      <p:sp>
        <p:nvSpPr>
          <p:cNvPr name="Freeform 16" id="16"/>
          <p:cNvSpPr/>
          <p:nvPr/>
        </p:nvSpPr>
        <p:spPr>
          <a:xfrm flipH="false" flipV="false" rot="0">
            <a:off x="14247012" y="8156367"/>
            <a:ext cx="673486" cy="729610"/>
          </a:xfrm>
          <a:custGeom>
            <a:avLst/>
            <a:gdLst/>
            <a:ahLst/>
            <a:cxnLst/>
            <a:rect r="r" b="b" t="t" l="l"/>
            <a:pathLst>
              <a:path h="729610" w="673486">
                <a:moveTo>
                  <a:pt x="0" y="0"/>
                </a:moveTo>
                <a:lnTo>
                  <a:pt x="673486" y="0"/>
                </a:lnTo>
                <a:lnTo>
                  <a:pt x="673486" y="729610"/>
                </a:lnTo>
                <a:lnTo>
                  <a:pt x="0" y="729610"/>
                </a:lnTo>
                <a:lnTo>
                  <a:pt x="0" y="0"/>
                </a:lnTo>
                <a:close/>
              </a:path>
            </a:pathLst>
          </a:custGeom>
          <a:blipFill>
            <a:blip r:embed="rId14">
              <a:extLst>
                <a:ext uri="{96DAC541-7B7A-43D3-8B79-37D633B846F1}">
                  <asvg:svgBlip xmlns:asvg="http://schemas.microsoft.com/office/drawing/2016/SVG/main" r:embed="rId15"/>
                </a:ext>
              </a:extLst>
            </a:blip>
            <a:stretch>
              <a:fillRect l="-254470" t="-232775" r="-26687" b="-59741"/>
            </a:stretch>
          </a:blipFill>
        </p:spPr>
      </p:sp>
      <p:sp>
        <p:nvSpPr>
          <p:cNvPr name="Freeform 17" id="17"/>
          <p:cNvSpPr/>
          <p:nvPr/>
        </p:nvSpPr>
        <p:spPr>
          <a:xfrm flipH="false" flipV="false" rot="0">
            <a:off x="921041" y="5040046"/>
            <a:ext cx="916103" cy="942396"/>
          </a:xfrm>
          <a:custGeom>
            <a:avLst/>
            <a:gdLst/>
            <a:ahLst/>
            <a:cxnLst/>
            <a:rect r="r" b="b" t="t" l="l"/>
            <a:pathLst>
              <a:path h="942396" w="916103">
                <a:moveTo>
                  <a:pt x="0" y="0"/>
                </a:moveTo>
                <a:lnTo>
                  <a:pt x="916102" y="0"/>
                </a:lnTo>
                <a:lnTo>
                  <a:pt x="916102" y="942396"/>
                </a:lnTo>
                <a:lnTo>
                  <a:pt x="0" y="942396"/>
                </a:lnTo>
                <a:lnTo>
                  <a:pt x="0" y="0"/>
                </a:lnTo>
                <a:close/>
              </a:path>
            </a:pathLst>
          </a:custGeom>
          <a:blipFill>
            <a:blip r:embed="rId16">
              <a:extLst>
                <a:ext uri="{96DAC541-7B7A-43D3-8B79-37D633B846F1}">
                  <asvg:svgBlip xmlns:asvg="http://schemas.microsoft.com/office/drawing/2016/SVG/main" r:embed="rId17"/>
                </a:ext>
              </a:extLst>
            </a:blip>
            <a:stretch>
              <a:fillRect l="0" t="-163364" r="-142846" b="0"/>
            </a:stretch>
          </a:blipFill>
        </p:spPr>
      </p:sp>
      <p:sp>
        <p:nvSpPr>
          <p:cNvPr name="Freeform 18" id="18"/>
          <p:cNvSpPr/>
          <p:nvPr/>
        </p:nvSpPr>
        <p:spPr>
          <a:xfrm flipH="true" flipV="false" rot="-7767815">
            <a:off x="4718007" y="-819036"/>
            <a:ext cx="3765901" cy="3487596"/>
          </a:xfrm>
          <a:custGeom>
            <a:avLst/>
            <a:gdLst/>
            <a:ahLst/>
            <a:cxnLst/>
            <a:rect r="r" b="b" t="t" l="l"/>
            <a:pathLst>
              <a:path h="3487596" w="3765901">
                <a:moveTo>
                  <a:pt x="3765901" y="0"/>
                </a:moveTo>
                <a:lnTo>
                  <a:pt x="0" y="0"/>
                </a:lnTo>
                <a:lnTo>
                  <a:pt x="0" y="3487596"/>
                </a:lnTo>
                <a:lnTo>
                  <a:pt x="3765901" y="3487596"/>
                </a:lnTo>
                <a:lnTo>
                  <a:pt x="3765901"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9" id="19"/>
          <p:cNvSpPr/>
          <p:nvPr/>
        </p:nvSpPr>
        <p:spPr>
          <a:xfrm flipH="true" flipV="false" rot="1026061">
            <a:off x="10744135" y="7849344"/>
            <a:ext cx="1735289" cy="4114800"/>
          </a:xfrm>
          <a:custGeom>
            <a:avLst/>
            <a:gdLst/>
            <a:ahLst/>
            <a:cxnLst/>
            <a:rect r="r" b="b" t="t" l="l"/>
            <a:pathLst>
              <a:path h="4114800" w="1735289">
                <a:moveTo>
                  <a:pt x="1735288" y="0"/>
                </a:moveTo>
                <a:lnTo>
                  <a:pt x="0" y="0"/>
                </a:lnTo>
                <a:lnTo>
                  <a:pt x="0" y="4114800"/>
                </a:lnTo>
                <a:lnTo>
                  <a:pt x="1735288" y="4114800"/>
                </a:lnTo>
                <a:lnTo>
                  <a:pt x="1735288"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20" id="20"/>
          <p:cNvSpPr txBox="true"/>
          <p:nvPr/>
        </p:nvSpPr>
        <p:spPr>
          <a:xfrm rot="0">
            <a:off x="4117703" y="4568825"/>
            <a:ext cx="10052594" cy="1533525"/>
          </a:xfrm>
          <a:prstGeom prst="rect">
            <a:avLst/>
          </a:prstGeom>
        </p:spPr>
        <p:txBody>
          <a:bodyPr anchor="t" rtlCol="false" tIns="0" lIns="0" bIns="0" rIns="0">
            <a:spAutoFit/>
          </a:bodyPr>
          <a:lstStyle/>
          <a:p>
            <a:pPr algn="ctr">
              <a:lnSpc>
                <a:spcPts val="10800"/>
              </a:lnSpc>
            </a:pPr>
            <a:r>
              <a:rPr lang="en-US" sz="12000">
                <a:solidFill>
                  <a:srgbClr val="004C42"/>
                </a:solidFill>
                <a:latin typeface="Pluma Bold"/>
                <a:ea typeface="Pluma Bold"/>
                <a:cs typeface="Pluma Bold"/>
                <a:sym typeface="Pluma Bold"/>
              </a:rPr>
              <a:t>terima kasih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3978" y="-6342574"/>
            <a:ext cx="9395231" cy="9491693"/>
          </a:xfrm>
          <a:custGeom>
            <a:avLst/>
            <a:gdLst/>
            <a:ahLst/>
            <a:cxnLst/>
            <a:rect r="r" b="b" t="t" l="l"/>
            <a:pathLst>
              <a:path h="9491693" w="9395231">
                <a:moveTo>
                  <a:pt x="0" y="0"/>
                </a:moveTo>
                <a:lnTo>
                  <a:pt x="9395231" y="0"/>
                </a:lnTo>
                <a:lnTo>
                  <a:pt x="9395231" y="9491693"/>
                </a:lnTo>
                <a:lnTo>
                  <a:pt x="0" y="9491693"/>
                </a:lnTo>
                <a:lnTo>
                  <a:pt x="0" y="0"/>
                </a:lnTo>
                <a:close/>
              </a:path>
            </a:pathLst>
          </a:custGeom>
          <a:blipFill>
            <a:blip r:embed="rId2">
              <a:alphaModFix amt="70000"/>
              <a:extLst>
                <a:ext uri="{96DAC541-7B7A-43D3-8B79-37D633B846F1}">
                  <asvg:svgBlip xmlns:asvg="http://schemas.microsoft.com/office/drawing/2016/SVG/main" r:embed="rId3"/>
                </a:ext>
              </a:extLst>
            </a:blip>
            <a:stretch>
              <a:fillRect l="-1026" t="0" r="0" b="0"/>
            </a:stretch>
          </a:blipFill>
        </p:spPr>
      </p:sp>
      <p:grpSp>
        <p:nvGrpSpPr>
          <p:cNvPr name="Group 3" id="3"/>
          <p:cNvGrpSpPr/>
          <p:nvPr/>
        </p:nvGrpSpPr>
        <p:grpSpPr>
          <a:xfrm rot="0">
            <a:off x="3187128" y="3478397"/>
            <a:ext cx="10445711" cy="6198743"/>
            <a:chOff x="0" y="0"/>
            <a:chExt cx="13927614" cy="8264990"/>
          </a:xfrm>
        </p:grpSpPr>
        <p:sp>
          <p:nvSpPr>
            <p:cNvPr name="Freeform 4" id="4"/>
            <p:cNvSpPr/>
            <p:nvPr/>
          </p:nvSpPr>
          <p:spPr>
            <a:xfrm flipH="false" flipV="false" rot="0">
              <a:off x="0" y="3361506"/>
              <a:ext cx="13901631" cy="4903484"/>
            </a:xfrm>
            <a:custGeom>
              <a:avLst/>
              <a:gdLst/>
              <a:ahLst/>
              <a:cxnLst/>
              <a:rect r="r" b="b" t="t" l="l"/>
              <a:pathLst>
                <a:path h="4903484" w="13901631">
                  <a:moveTo>
                    <a:pt x="0" y="0"/>
                  </a:moveTo>
                  <a:lnTo>
                    <a:pt x="13901631" y="0"/>
                  </a:lnTo>
                  <a:lnTo>
                    <a:pt x="13901631" y="4903484"/>
                  </a:lnTo>
                  <a:lnTo>
                    <a:pt x="0" y="49034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5984" y="0"/>
              <a:ext cx="13901631" cy="4903484"/>
            </a:xfrm>
            <a:custGeom>
              <a:avLst/>
              <a:gdLst/>
              <a:ahLst/>
              <a:cxnLst/>
              <a:rect r="r" b="b" t="t" l="l"/>
              <a:pathLst>
                <a:path h="4903484" w="13901631">
                  <a:moveTo>
                    <a:pt x="0" y="0"/>
                  </a:moveTo>
                  <a:lnTo>
                    <a:pt x="13901630" y="0"/>
                  </a:lnTo>
                  <a:lnTo>
                    <a:pt x="13901630" y="4903484"/>
                  </a:lnTo>
                  <a:lnTo>
                    <a:pt x="0" y="49034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9192231" y="-6342574"/>
            <a:ext cx="9395231" cy="9491693"/>
          </a:xfrm>
          <a:custGeom>
            <a:avLst/>
            <a:gdLst/>
            <a:ahLst/>
            <a:cxnLst/>
            <a:rect r="r" b="b" t="t" l="l"/>
            <a:pathLst>
              <a:path h="9491693" w="9395231">
                <a:moveTo>
                  <a:pt x="0" y="0"/>
                </a:moveTo>
                <a:lnTo>
                  <a:pt x="9395231" y="0"/>
                </a:lnTo>
                <a:lnTo>
                  <a:pt x="9395231" y="9491693"/>
                </a:lnTo>
                <a:lnTo>
                  <a:pt x="0" y="9491693"/>
                </a:lnTo>
                <a:lnTo>
                  <a:pt x="0" y="0"/>
                </a:lnTo>
                <a:close/>
              </a:path>
            </a:pathLst>
          </a:custGeom>
          <a:blipFill>
            <a:blip r:embed="rId2">
              <a:alphaModFix amt="70000"/>
              <a:extLst>
                <a:ext uri="{96DAC541-7B7A-43D3-8B79-37D633B846F1}">
                  <asvg:svgBlip xmlns:asvg="http://schemas.microsoft.com/office/drawing/2016/SVG/main" r:embed="rId3"/>
                </a:ext>
              </a:extLst>
            </a:blip>
            <a:stretch>
              <a:fillRect l="-1026" t="0" r="0" b="0"/>
            </a:stretch>
          </a:blipFill>
        </p:spPr>
      </p:sp>
      <p:sp>
        <p:nvSpPr>
          <p:cNvPr name="Freeform 7" id="7"/>
          <p:cNvSpPr/>
          <p:nvPr/>
        </p:nvSpPr>
        <p:spPr>
          <a:xfrm flipH="true" flipV="false" rot="-3927566">
            <a:off x="15728895" y="192248"/>
            <a:ext cx="2491100" cy="2948850"/>
          </a:xfrm>
          <a:custGeom>
            <a:avLst/>
            <a:gdLst/>
            <a:ahLst/>
            <a:cxnLst/>
            <a:rect r="r" b="b" t="t" l="l"/>
            <a:pathLst>
              <a:path h="2948850" w="2491100">
                <a:moveTo>
                  <a:pt x="2491101" y="0"/>
                </a:moveTo>
                <a:lnTo>
                  <a:pt x="0" y="0"/>
                </a:lnTo>
                <a:lnTo>
                  <a:pt x="0" y="2948850"/>
                </a:lnTo>
                <a:lnTo>
                  <a:pt x="2491101" y="2948850"/>
                </a:lnTo>
                <a:lnTo>
                  <a:pt x="249110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6059604" y="9677139"/>
            <a:ext cx="562948" cy="609861"/>
          </a:xfrm>
          <a:custGeom>
            <a:avLst/>
            <a:gdLst/>
            <a:ahLst/>
            <a:cxnLst/>
            <a:rect r="r" b="b" t="t" l="l"/>
            <a:pathLst>
              <a:path h="609861" w="562948">
                <a:moveTo>
                  <a:pt x="0" y="0"/>
                </a:moveTo>
                <a:lnTo>
                  <a:pt x="562949" y="0"/>
                </a:lnTo>
                <a:lnTo>
                  <a:pt x="562949" y="609861"/>
                </a:lnTo>
                <a:lnTo>
                  <a:pt x="0" y="609861"/>
                </a:lnTo>
                <a:lnTo>
                  <a:pt x="0" y="0"/>
                </a:lnTo>
                <a:close/>
              </a:path>
            </a:pathLst>
          </a:custGeom>
          <a:blipFill>
            <a:blip r:embed="rId8">
              <a:extLst>
                <a:ext uri="{96DAC541-7B7A-43D3-8B79-37D633B846F1}">
                  <asvg:svgBlip xmlns:asvg="http://schemas.microsoft.com/office/drawing/2016/SVG/main" r:embed="rId9"/>
                </a:ext>
              </a:extLst>
            </a:blip>
            <a:stretch>
              <a:fillRect l="-254470" t="-232775" r="-26687" b="-59741"/>
            </a:stretch>
          </a:blipFill>
        </p:spPr>
      </p:sp>
      <p:grpSp>
        <p:nvGrpSpPr>
          <p:cNvPr name="Group 9" id="9"/>
          <p:cNvGrpSpPr/>
          <p:nvPr/>
        </p:nvGrpSpPr>
        <p:grpSpPr>
          <a:xfrm rot="0">
            <a:off x="4856353" y="3478397"/>
            <a:ext cx="10445711" cy="6198743"/>
            <a:chOff x="0" y="0"/>
            <a:chExt cx="13927614" cy="8264990"/>
          </a:xfrm>
        </p:grpSpPr>
        <p:sp>
          <p:nvSpPr>
            <p:cNvPr name="Freeform 10" id="10"/>
            <p:cNvSpPr/>
            <p:nvPr/>
          </p:nvSpPr>
          <p:spPr>
            <a:xfrm flipH="false" flipV="false" rot="0">
              <a:off x="0" y="3361506"/>
              <a:ext cx="13901631" cy="4903484"/>
            </a:xfrm>
            <a:custGeom>
              <a:avLst/>
              <a:gdLst/>
              <a:ahLst/>
              <a:cxnLst/>
              <a:rect r="r" b="b" t="t" l="l"/>
              <a:pathLst>
                <a:path h="4903484" w="13901631">
                  <a:moveTo>
                    <a:pt x="0" y="0"/>
                  </a:moveTo>
                  <a:lnTo>
                    <a:pt x="13901631" y="0"/>
                  </a:lnTo>
                  <a:lnTo>
                    <a:pt x="13901631" y="4903484"/>
                  </a:lnTo>
                  <a:lnTo>
                    <a:pt x="0" y="49034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5984" y="0"/>
              <a:ext cx="13901631" cy="4903484"/>
            </a:xfrm>
            <a:custGeom>
              <a:avLst/>
              <a:gdLst/>
              <a:ahLst/>
              <a:cxnLst/>
              <a:rect r="r" b="b" t="t" l="l"/>
              <a:pathLst>
                <a:path h="4903484" w="13901631">
                  <a:moveTo>
                    <a:pt x="0" y="0"/>
                  </a:moveTo>
                  <a:lnTo>
                    <a:pt x="13901630" y="0"/>
                  </a:lnTo>
                  <a:lnTo>
                    <a:pt x="13901630" y="4903484"/>
                  </a:lnTo>
                  <a:lnTo>
                    <a:pt x="0" y="49034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2" id="12"/>
          <p:cNvSpPr/>
          <p:nvPr/>
        </p:nvSpPr>
        <p:spPr>
          <a:xfrm flipH="true" flipV="false" rot="0">
            <a:off x="14823901" y="6981128"/>
            <a:ext cx="2150545" cy="4114800"/>
          </a:xfrm>
          <a:custGeom>
            <a:avLst/>
            <a:gdLst/>
            <a:ahLst/>
            <a:cxnLst/>
            <a:rect r="r" b="b" t="t" l="l"/>
            <a:pathLst>
              <a:path h="4114800" w="2150545">
                <a:moveTo>
                  <a:pt x="2150544" y="0"/>
                </a:moveTo>
                <a:lnTo>
                  <a:pt x="0" y="0"/>
                </a:lnTo>
                <a:lnTo>
                  <a:pt x="0" y="4114800"/>
                </a:lnTo>
                <a:lnTo>
                  <a:pt x="2150544" y="4114800"/>
                </a:lnTo>
                <a:lnTo>
                  <a:pt x="2150544"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true" flipV="false" rot="0">
            <a:off x="17775417" y="6128641"/>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8">
              <a:extLst>
                <a:ext uri="{96DAC541-7B7A-43D3-8B79-37D633B846F1}">
                  <asvg:svgBlip xmlns:asvg="http://schemas.microsoft.com/office/drawing/2016/SVG/main" r:embed="rId9"/>
                </a:ext>
              </a:extLst>
            </a:blip>
            <a:stretch>
              <a:fillRect l="-254470" t="-232775" r="-26687" b="-59741"/>
            </a:stretch>
          </a:blipFill>
        </p:spPr>
      </p:sp>
      <p:sp>
        <p:nvSpPr>
          <p:cNvPr name="Freeform 14" id="14"/>
          <p:cNvSpPr/>
          <p:nvPr/>
        </p:nvSpPr>
        <p:spPr>
          <a:xfrm flipH="false" flipV="false" rot="0">
            <a:off x="16998826" y="4711380"/>
            <a:ext cx="528534" cy="543703"/>
          </a:xfrm>
          <a:custGeom>
            <a:avLst/>
            <a:gdLst/>
            <a:ahLst/>
            <a:cxnLst/>
            <a:rect r="r" b="b" t="t" l="l"/>
            <a:pathLst>
              <a:path h="543703" w="528534">
                <a:moveTo>
                  <a:pt x="0" y="0"/>
                </a:moveTo>
                <a:lnTo>
                  <a:pt x="528534" y="0"/>
                </a:lnTo>
                <a:lnTo>
                  <a:pt x="528534" y="543703"/>
                </a:lnTo>
                <a:lnTo>
                  <a:pt x="0" y="543703"/>
                </a:lnTo>
                <a:lnTo>
                  <a:pt x="0" y="0"/>
                </a:lnTo>
                <a:close/>
              </a:path>
            </a:pathLst>
          </a:custGeom>
          <a:blipFill>
            <a:blip r:embed="rId12">
              <a:extLst>
                <a:ext uri="{96DAC541-7B7A-43D3-8B79-37D633B846F1}">
                  <asvg:svgBlip xmlns:asvg="http://schemas.microsoft.com/office/drawing/2016/SVG/main" r:embed="rId13"/>
                </a:ext>
              </a:extLst>
            </a:blip>
            <a:stretch>
              <a:fillRect l="0" t="-163364" r="-142846" b="0"/>
            </a:stretch>
          </a:blipFill>
        </p:spPr>
      </p:sp>
      <p:sp>
        <p:nvSpPr>
          <p:cNvPr name="Freeform 15" id="15"/>
          <p:cNvSpPr/>
          <p:nvPr/>
        </p:nvSpPr>
        <p:spPr>
          <a:xfrm flipH="true" flipV="false" rot="0">
            <a:off x="293895" y="7518975"/>
            <a:ext cx="540548" cy="556063"/>
          </a:xfrm>
          <a:custGeom>
            <a:avLst/>
            <a:gdLst/>
            <a:ahLst/>
            <a:cxnLst/>
            <a:rect r="r" b="b" t="t" l="l"/>
            <a:pathLst>
              <a:path h="556063" w="540548">
                <a:moveTo>
                  <a:pt x="540548" y="0"/>
                </a:moveTo>
                <a:lnTo>
                  <a:pt x="0" y="0"/>
                </a:lnTo>
                <a:lnTo>
                  <a:pt x="0" y="556063"/>
                </a:lnTo>
                <a:lnTo>
                  <a:pt x="540548" y="556063"/>
                </a:lnTo>
                <a:lnTo>
                  <a:pt x="540548" y="0"/>
                </a:lnTo>
                <a:close/>
              </a:path>
            </a:pathLst>
          </a:custGeom>
          <a:blipFill>
            <a:blip r:embed="rId12">
              <a:extLst>
                <a:ext uri="{96DAC541-7B7A-43D3-8B79-37D633B846F1}">
                  <asvg:svgBlip xmlns:asvg="http://schemas.microsoft.com/office/drawing/2016/SVG/main" r:embed="rId13"/>
                </a:ext>
              </a:extLst>
            </a:blip>
            <a:stretch>
              <a:fillRect l="0" t="-163364" r="-142846" b="0"/>
            </a:stretch>
          </a:blipFill>
        </p:spPr>
      </p:sp>
      <p:sp>
        <p:nvSpPr>
          <p:cNvPr name="Freeform 16" id="16"/>
          <p:cNvSpPr/>
          <p:nvPr/>
        </p:nvSpPr>
        <p:spPr>
          <a:xfrm flipH="false" flipV="false" rot="0">
            <a:off x="677224" y="5247062"/>
            <a:ext cx="692948" cy="712837"/>
          </a:xfrm>
          <a:custGeom>
            <a:avLst/>
            <a:gdLst/>
            <a:ahLst/>
            <a:cxnLst/>
            <a:rect r="r" b="b" t="t" l="l"/>
            <a:pathLst>
              <a:path h="712837" w="692948">
                <a:moveTo>
                  <a:pt x="0" y="0"/>
                </a:moveTo>
                <a:lnTo>
                  <a:pt x="692948" y="0"/>
                </a:lnTo>
                <a:lnTo>
                  <a:pt x="692948" y="712837"/>
                </a:lnTo>
                <a:lnTo>
                  <a:pt x="0" y="712837"/>
                </a:lnTo>
                <a:lnTo>
                  <a:pt x="0" y="0"/>
                </a:lnTo>
                <a:close/>
              </a:path>
            </a:pathLst>
          </a:custGeom>
          <a:blipFill>
            <a:blip r:embed="rId12">
              <a:extLst>
                <a:ext uri="{96DAC541-7B7A-43D3-8B79-37D633B846F1}">
                  <asvg:svgBlip xmlns:asvg="http://schemas.microsoft.com/office/drawing/2016/SVG/main" r:embed="rId13"/>
                </a:ext>
              </a:extLst>
            </a:blip>
            <a:stretch>
              <a:fillRect l="0" t="-163364" r="-142846" b="0"/>
            </a:stretch>
          </a:blipFill>
        </p:spPr>
      </p:sp>
      <p:sp>
        <p:nvSpPr>
          <p:cNvPr name="Freeform 17" id="17"/>
          <p:cNvSpPr/>
          <p:nvPr/>
        </p:nvSpPr>
        <p:spPr>
          <a:xfrm flipH="true" flipV="false" rot="0">
            <a:off x="-46572" y="23292"/>
            <a:ext cx="680934" cy="700478"/>
          </a:xfrm>
          <a:custGeom>
            <a:avLst/>
            <a:gdLst/>
            <a:ahLst/>
            <a:cxnLst/>
            <a:rect r="r" b="b" t="t" l="l"/>
            <a:pathLst>
              <a:path h="700478" w="680934">
                <a:moveTo>
                  <a:pt x="680933" y="0"/>
                </a:moveTo>
                <a:lnTo>
                  <a:pt x="0" y="0"/>
                </a:lnTo>
                <a:lnTo>
                  <a:pt x="0" y="700478"/>
                </a:lnTo>
                <a:lnTo>
                  <a:pt x="680933" y="700478"/>
                </a:lnTo>
                <a:lnTo>
                  <a:pt x="680933" y="0"/>
                </a:lnTo>
                <a:close/>
              </a:path>
            </a:pathLst>
          </a:custGeom>
          <a:blipFill>
            <a:blip r:embed="rId12">
              <a:extLst>
                <a:ext uri="{96DAC541-7B7A-43D3-8B79-37D633B846F1}">
                  <asvg:svgBlip xmlns:asvg="http://schemas.microsoft.com/office/drawing/2016/SVG/main" r:embed="rId13"/>
                </a:ext>
              </a:extLst>
            </a:blip>
            <a:stretch>
              <a:fillRect l="0" t="-163364" r="-142846" b="0"/>
            </a:stretch>
          </a:blipFill>
        </p:spPr>
      </p:sp>
      <p:sp>
        <p:nvSpPr>
          <p:cNvPr name="Freeform 18" id="18"/>
          <p:cNvSpPr/>
          <p:nvPr/>
        </p:nvSpPr>
        <p:spPr>
          <a:xfrm flipH="false" flipV="false" rot="0">
            <a:off x="-1908668" y="9255839"/>
            <a:ext cx="22105335" cy="2948993"/>
          </a:xfrm>
          <a:custGeom>
            <a:avLst/>
            <a:gdLst/>
            <a:ahLst/>
            <a:cxnLst/>
            <a:rect r="r" b="b" t="t" l="l"/>
            <a:pathLst>
              <a:path h="2948993" w="22105335">
                <a:moveTo>
                  <a:pt x="0" y="0"/>
                </a:moveTo>
                <a:lnTo>
                  <a:pt x="22105336" y="0"/>
                </a:lnTo>
                <a:lnTo>
                  <a:pt x="22105336" y="2948993"/>
                </a:lnTo>
                <a:lnTo>
                  <a:pt x="0" y="2948993"/>
                </a:lnTo>
                <a:lnTo>
                  <a:pt x="0" y="0"/>
                </a:lnTo>
                <a:close/>
              </a:path>
            </a:pathLst>
          </a:custGeom>
          <a:blipFill>
            <a:blip r:embed="rId14">
              <a:extLst>
                <a:ext uri="{96DAC541-7B7A-43D3-8B79-37D633B846F1}">
                  <asvg:svgBlip xmlns:asvg="http://schemas.microsoft.com/office/drawing/2016/SVG/main" r:embed="rId15"/>
                </a:ext>
              </a:extLst>
            </a:blip>
            <a:stretch>
              <a:fillRect l="0" t="0" r="0" b="-306141"/>
            </a:stretch>
          </a:blipFill>
        </p:spPr>
      </p:sp>
      <p:sp>
        <p:nvSpPr>
          <p:cNvPr name="Freeform 19" id="19"/>
          <p:cNvSpPr/>
          <p:nvPr/>
        </p:nvSpPr>
        <p:spPr>
          <a:xfrm flipH="false" flipV="false" rot="0">
            <a:off x="1512521" y="6689467"/>
            <a:ext cx="2150545" cy="4114800"/>
          </a:xfrm>
          <a:custGeom>
            <a:avLst/>
            <a:gdLst/>
            <a:ahLst/>
            <a:cxnLst/>
            <a:rect r="r" b="b" t="t" l="l"/>
            <a:pathLst>
              <a:path h="4114800" w="2150545">
                <a:moveTo>
                  <a:pt x="0" y="0"/>
                </a:moveTo>
                <a:lnTo>
                  <a:pt x="2150544" y="0"/>
                </a:lnTo>
                <a:lnTo>
                  <a:pt x="215054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152552" y="723770"/>
            <a:ext cx="2435241" cy="2293997"/>
          </a:xfrm>
          <a:custGeom>
            <a:avLst/>
            <a:gdLst/>
            <a:ahLst/>
            <a:cxnLst/>
            <a:rect r="r" b="b" t="t" l="l"/>
            <a:pathLst>
              <a:path h="2293997" w="2435241">
                <a:moveTo>
                  <a:pt x="0" y="0"/>
                </a:moveTo>
                <a:lnTo>
                  <a:pt x="2435241" y="0"/>
                </a:lnTo>
                <a:lnTo>
                  <a:pt x="2435241" y="2293997"/>
                </a:lnTo>
                <a:lnTo>
                  <a:pt x="0" y="229399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21" id="21"/>
          <p:cNvGrpSpPr/>
          <p:nvPr/>
        </p:nvGrpSpPr>
        <p:grpSpPr>
          <a:xfrm rot="0">
            <a:off x="4227735" y="723770"/>
            <a:ext cx="9405104" cy="1273026"/>
            <a:chOff x="0" y="0"/>
            <a:chExt cx="12540138" cy="1697368"/>
          </a:xfrm>
        </p:grpSpPr>
        <p:sp>
          <p:nvSpPr>
            <p:cNvPr name="Freeform 22" id="22"/>
            <p:cNvSpPr/>
            <p:nvPr/>
          </p:nvSpPr>
          <p:spPr>
            <a:xfrm flipH="false" flipV="false" rot="0">
              <a:off x="0" y="0"/>
              <a:ext cx="2387602" cy="1697368"/>
            </a:xfrm>
            <a:custGeom>
              <a:avLst/>
              <a:gdLst/>
              <a:ahLst/>
              <a:cxnLst/>
              <a:rect r="r" b="b" t="t" l="l"/>
              <a:pathLst>
                <a:path h="1697368" w="2387602">
                  <a:moveTo>
                    <a:pt x="0" y="0"/>
                  </a:moveTo>
                  <a:lnTo>
                    <a:pt x="2387602" y="0"/>
                  </a:lnTo>
                  <a:lnTo>
                    <a:pt x="2387602" y="1697368"/>
                  </a:lnTo>
                  <a:lnTo>
                    <a:pt x="0" y="169736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3" id="23"/>
            <p:cNvSpPr/>
            <p:nvPr/>
          </p:nvSpPr>
          <p:spPr>
            <a:xfrm flipH="false" flipV="false" rot="0">
              <a:off x="1692089" y="0"/>
              <a:ext cx="2387602" cy="1697368"/>
            </a:xfrm>
            <a:custGeom>
              <a:avLst/>
              <a:gdLst/>
              <a:ahLst/>
              <a:cxnLst/>
              <a:rect r="r" b="b" t="t" l="l"/>
              <a:pathLst>
                <a:path h="1697368" w="2387602">
                  <a:moveTo>
                    <a:pt x="0" y="0"/>
                  </a:moveTo>
                  <a:lnTo>
                    <a:pt x="2387602" y="0"/>
                  </a:lnTo>
                  <a:lnTo>
                    <a:pt x="2387602" y="1697368"/>
                  </a:lnTo>
                  <a:lnTo>
                    <a:pt x="0" y="169736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4" id="24"/>
            <p:cNvSpPr/>
            <p:nvPr/>
          </p:nvSpPr>
          <p:spPr>
            <a:xfrm flipH="false" flipV="false" rot="0">
              <a:off x="3384179" y="0"/>
              <a:ext cx="2387602" cy="1697368"/>
            </a:xfrm>
            <a:custGeom>
              <a:avLst/>
              <a:gdLst/>
              <a:ahLst/>
              <a:cxnLst/>
              <a:rect r="r" b="b" t="t" l="l"/>
              <a:pathLst>
                <a:path h="1697368" w="2387602">
                  <a:moveTo>
                    <a:pt x="0" y="0"/>
                  </a:moveTo>
                  <a:lnTo>
                    <a:pt x="2387601" y="0"/>
                  </a:lnTo>
                  <a:lnTo>
                    <a:pt x="2387601" y="1697368"/>
                  </a:lnTo>
                  <a:lnTo>
                    <a:pt x="0" y="169736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5" id="25"/>
            <p:cNvSpPr/>
            <p:nvPr/>
          </p:nvSpPr>
          <p:spPr>
            <a:xfrm flipH="false" flipV="false" rot="0">
              <a:off x="5076268" y="0"/>
              <a:ext cx="2387602" cy="1697368"/>
            </a:xfrm>
            <a:custGeom>
              <a:avLst/>
              <a:gdLst/>
              <a:ahLst/>
              <a:cxnLst/>
              <a:rect r="r" b="b" t="t" l="l"/>
              <a:pathLst>
                <a:path h="1697368" w="2387602">
                  <a:moveTo>
                    <a:pt x="0" y="0"/>
                  </a:moveTo>
                  <a:lnTo>
                    <a:pt x="2387602" y="0"/>
                  </a:lnTo>
                  <a:lnTo>
                    <a:pt x="2387602" y="1697368"/>
                  </a:lnTo>
                  <a:lnTo>
                    <a:pt x="0" y="169736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6" id="26"/>
            <p:cNvSpPr/>
            <p:nvPr/>
          </p:nvSpPr>
          <p:spPr>
            <a:xfrm flipH="false" flipV="false" rot="0">
              <a:off x="6768358" y="0"/>
              <a:ext cx="2387602" cy="1697368"/>
            </a:xfrm>
            <a:custGeom>
              <a:avLst/>
              <a:gdLst/>
              <a:ahLst/>
              <a:cxnLst/>
              <a:rect r="r" b="b" t="t" l="l"/>
              <a:pathLst>
                <a:path h="1697368" w="2387602">
                  <a:moveTo>
                    <a:pt x="0" y="0"/>
                  </a:moveTo>
                  <a:lnTo>
                    <a:pt x="2387601" y="0"/>
                  </a:lnTo>
                  <a:lnTo>
                    <a:pt x="2387601" y="1697368"/>
                  </a:lnTo>
                  <a:lnTo>
                    <a:pt x="0" y="169736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7" id="27"/>
            <p:cNvSpPr/>
            <p:nvPr/>
          </p:nvSpPr>
          <p:spPr>
            <a:xfrm flipH="false" flipV="false" rot="0">
              <a:off x="8460447" y="0"/>
              <a:ext cx="2387602" cy="1697368"/>
            </a:xfrm>
            <a:custGeom>
              <a:avLst/>
              <a:gdLst/>
              <a:ahLst/>
              <a:cxnLst/>
              <a:rect r="r" b="b" t="t" l="l"/>
              <a:pathLst>
                <a:path h="1697368" w="2387602">
                  <a:moveTo>
                    <a:pt x="0" y="0"/>
                  </a:moveTo>
                  <a:lnTo>
                    <a:pt x="2387602" y="0"/>
                  </a:lnTo>
                  <a:lnTo>
                    <a:pt x="2387602" y="1697368"/>
                  </a:lnTo>
                  <a:lnTo>
                    <a:pt x="0" y="169736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8" id="28"/>
            <p:cNvSpPr/>
            <p:nvPr/>
          </p:nvSpPr>
          <p:spPr>
            <a:xfrm flipH="false" flipV="false" rot="0">
              <a:off x="10152537" y="0"/>
              <a:ext cx="2387602" cy="1697368"/>
            </a:xfrm>
            <a:custGeom>
              <a:avLst/>
              <a:gdLst/>
              <a:ahLst/>
              <a:cxnLst/>
              <a:rect r="r" b="b" t="t" l="l"/>
              <a:pathLst>
                <a:path h="1697368" w="2387602">
                  <a:moveTo>
                    <a:pt x="0" y="0"/>
                  </a:moveTo>
                  <a:lnTo>
                    <a:pt x="2387601" y="0"/>
                  </a:lnTo>
                  <a:lnTo>
                    <a:pt x="2387601" y="1697368"/>
                  </a:lnTo>
                  <a:lnTo>
                    <a:pt x="0" y="169736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sp>
        <p:nvSpPr>
          <p:cNvPr name="TextBox 29" id="29"/>
          <p:cNvSpPr txBox="true"/>
          <p:nvPr/>
        </p:nvSpPr>
        <p:spPr>
          <a:xfrm rot="0">
            <a:off x="5745813" y="542795"/>
            <a:ext cx="6077379" cy="1598929"/>
          </a:xfrm>
          <a:prstGeom prst="rect">
            <a:avLst/>
          </a:prstGeom>
        </p:spPr>
        <p:txBody>
          <a:bodyPr anchor="t" rtlCol="false" tIns="0" lIns="0" bIns="0" rIns="0">
            <a:spAutoFit/>
          </a:bodyPr>
          <a:lstStyle/>
          <a:p>
            <a:pPr algn="ctr">
              <a:lnSpc>
                <a:spcPts val="12880"/>
              </a:lnSpc>
            </a:pPr>
            <a:r>
              <a:rPr lang="en-US" sz="9200">
                <a:solidFill>
                  <a:srgbClr val="004C42"/>
                </a:solidFill>
                <a:latin typeface="Pluma Bold"/>
                <a:ea typeface="Pluma Bold"/>
                <a:cs typeface="Pluma Bold"/>
                <a:sym typeface="Pluma Bold"/>
              </a:rPr>
              <a:t>DAFTAR ISI</a:t>
            </a:r>
          </a:p>
        </p:txBody>
      </p:sp>
      <p:sp>
        <p:nvSpPr>
          <p:cNvPr name="TextBox 30" id="30"/>
          <p:cNvSpPr txBox="true"/>
          <p:nvPr/>
        </p:nvSpPr>
        <p:spPr>
          <a:xfrm rot="0">
            <a:off x="4856353" y="4578030"/>
            <a:ext cx="8414549" cy="3323512"/>
          </a:xfrm>
          <a:prstGeom prst="rect">
            <a:avLst/>
          </a:prstGeom>
        </p:spPr>
        <p:txBody>
          <a:bodyPr anchor="t" rtlCol="false" tIns="0" lIns="0" bIns="0" rIns="0">
            <a:spAutoFit/>
          </a:bodyPr>
          <a:lstStyle/>
          <a:p>
            <a:pPr algn="l" marL="1348594" indent="-674297" lvl="1">
              <a:lnSpc>
                <a:spcPts val="8744"/>
              </a:lnSpc>
              <a:buFont typeface="Arial"/>
              <a:buChar char="•"/>
            </a:pPr>
            <a:r>
              <a:rPr lang="en-US" sz="6246">
                <a:solidFill>
                  <a:srgbClr val="004C42"/>
                </a:solidFill>
                <a:latin typeface="Pluma Bold"/>
                <a:ea typeface="Pluma Bold"/>
                <a:cs typeface="Pluma Bold"/>
                <a:sym typeface="Pluma Bold"/>
              </a:rPr>
              <a:t>graph data type </a:t>
            </a:r>
          </a:p>
          <a:p>
            <a:pPr algn="l" marL="1348594" indent="-674297" lvl="1">
              <a:lnSpc>
                <a:spcPts val="8744"/>
              </a:lnSpc>
              <a:buFont typeface="Arial"/>
              <a:buChar char="•"/>
            </a:pPr>
            <a:r>
              <a:rPr lang="en-US" sz="6246">
                <a:solidFill>
                  <a:srgbClr val="004C42"/>
                </a:solidFill>
                <a:latin typeface="Pluma Bold"/>
                <a:ea typeface="Pluma Bold"/>
                <a:cs typeface="Pluma Bold"/>
                <a:sym typeface="Pluma Bold"/>
              </a:rPr>
              <a:t>travelsals</a:t>
            </a:r>
          </a:p>
          <a:p>
            <a:pPr algn="l" marL="1348594" indent="-674297" lvl="1">
              <a:lnSpc>
                <a:spcPts val="8744"/>
              </a:lnSpc>
              <a:buFont typeface="Arial"/>
              <a:buChar char="•"/>
            </a:pPr>
            <a:r>
              <a:rPr lang="en-US" sz="6246">
                <a:solidFill>
                  <a:srgbClr val="004C42"/>
                </a:solidFill>
                <a:latin typeface="Pluma Bold"/>
                <a:ea typeface="Pluma Bold"/>
                <a:cs typeface="Pluma Bold"/>
                <a:sym typeface="Pluma Bold"/>
              </a:rPr>
              <a:t>shortest path tree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181768" y="-684322"/>
            <a:ext cx="11130351" cy="11130351"/>
          </a:xfrm>
          <a:custGeom>
            <a:avLst/>
            <a:gdLst/>
            <a:ahLst/>
            <a:cxnLst/>
            <a:rect r="r" b="b" t="t" l="l"/>
            <a:pathLst>
              <a:path h="11130351" w="11130351">
                <a:moveTo>
                  <a:pt x="0" y="0"/>
                </a:moveTo>
                <a:lnTo>
                  <a:pt x="11130351" y="0"/>
                </a:lnTo>
                <a:lnTo>
                  <a:pt x="11130351" y="11130352"/>
                </a:lnTo>
                <a:lnTo>
                  <a:pt x="0" y="11130352"/>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13197" y="-139616"/>
            <a:ext cx="10478067" cy="10585646"/>
          </a:xfrm>
          <a:custGeom>
            <a:avLst/>
            <a:gdLst/>
            <a:ahLst/>
            <a:cxnLst/>
            <a:rect r="r" b="b" t="t" l="l"/>
            <a:pathLst>
              <a:path h="10585646" w="10478067">
                <a:moveTo>
                  <a:pt x="0" y="0"/>
                </a:moveTo>
                <a:lnTo>
                  <a:pt x="10478067" y="0"/>
                </a:lnTo>
                <a:lnTo>
                  <a:pt x="10478067" y="10585646"/>
                </a:lnTo>
                <a:lnTo>
                  <a:pt x="0" y="10585646"/>
                </a:lnTo>
                <a:lnTo>
                  <a:pt x="0" y="0"/>
                </a:lnTo>
                <a:close/>
              </a:path>
            </a:pathLst>
          </a:custGeom>
          <a:blipFill>
            <a:blip r:embed="rId2">
              <a:alphaModFix amt="70000"/>
              <a:extLst>
                <a:ext uri="{96DAC541-7B7A-43D3-8B79-37D633B846F1}">
                  <asvg:svgBlip xmlns:asvg="http://schemas.microsoft.com/office/drawing/2016/SVG/main" r:embed="rId3"/>
                </a:ext>
              </a:extLst>
            </a:blip>
            <a:stretch>
              <a:fillRect l="-1026" t="0" r="0" b="0"/>
            </a:stretch>
          </a:blipFill>
        </p:spPr>
      </p:sp>
      <p:grpSp>
        <p:nvGrpSpPr>
          <p:cNvPr name="Group 4" id="4"/>
          <p:cNvGrpSpPr/>
          <p:nvPr/>
        </p:nvGrpSpPr>
        <p:grpSpPr>
          <a:xfrm rot="0">
            <a:off x="2554963" y="2457693"/>
            <a:ext cx="12510150" cy="7423832"/>
            <a:chOff x="0" y="0"/>
            <a:chExt cx="16680199" cy="9898442"/>
          </a:xfrm>
        </p:grpSpPr>
        <p:sp>
          <p:nvSpPr>
            <p:cNvPr name="Freeform 5" id="5"/>
            <p:cNvSpPr/>
            <p:nvPr/>
          </p:nvSpPr>
          <p:spPr>
            <a:xfrm flipH="false" flipV="false" rot="0">
              <a:off x="0" y="4025858"/>
              <a:ext cx="16649081" cy="5872585"/>
            </a:xfrm>
            <a:custGeom>
              <a:avLst/>
              <a:gdLst/>
              <a:ahLst/>
              <a:cxnLst/>
              <a:rect r="r" b="b" t="t" l="l"/>
              <a:pathLst>
                <a:path h="5872585" w="16649081">
                  <a:moveTo>
                    <a:pt x="0" y="0"/>
                  </a:moveTo>
                  <a:lnTo>
                    <a:pt x="16649081" y="0"/>
                  </a:lnTo>
                  <a:lnTo>
                    <a:pt x="16649081" y="5872584"/>
                  </a:lnTo>
                  <a:lnTo>
                    <a:pt x="0" y="58725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1119" y="0"/>
              <a:ext cx="16649081" cy="5872585"/>
            </a:xfrm>
            <a:custGeom>
              <a:avLst/>
              <a:gdLst/>
              <a:ahLst/>
              <a:cxnLst/>
              <a:rect r="r" b="b" t="t" l="l"/>
              <a:pathLst>
                <a:path h="5872585" w="16649081">
                  <a:moveTo>
                    <a:pt x="0" y="0"/>
                  </a:moveTo>
                  <a:lnTo>
                    <a:pt x="16649080" y="0"/>
                  </a:lnTo>
                  <a:lnTo>
                    <a:pt x="16649080" y="5872585"/>
                  </a:lnTo>
                  <a:lnTo>
                    <a:pt x="0" y="5872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16814906" y="8657242"/>
            <a:ext cx="754288" cy="775937"/>
          </a:xfrm>
          <a:custGeom>
            <a:avLst/>
            <a:gdLst/>
            <a:ahLst/>
            <a:cxnLst/>
            <a:rect r="r" b="b" t="t" l="l"/>
            <a:pathLst>
              <a:path h="775937" w="754288">
                <a:moveTo>
                  <a:pt x="0" y="0"/>
                </a:moveTo>
                <a:lnTo>
                  <a:pt x="754288" y="0"/>
                </a:lnTo>
                <a:lnTo>
                  <a:pt x="754288" y="775938"/>
                </a:lnTo>
                <a:lnTo>
                  <a:pt x="0" y="775938"/>
                </a:lnTo>
                <a:lnTo>
                  <a:pt x="0" y="0"/>
                </a:lnTo>
                <a:close/>
              </a:path>
            </a:pathLst>
          </a:custGeom>
          <a:blipFill>
            <a:blip r:embed="rId6">
              <a:extLst>
                <a:ext uri="{96DAC541-7B7A-43D3-8B79-37D633B846F1}">
                  <asvg:svgBlip xmlns:asvg="http://schemas.microsoft.com/office/drawing/2016/SVG/main" r:embed="rId7"/>
                </a:ext>
              </a:extLst>
            </a:blip>
            <a:stretch>
              <a:fillRect l="0" t="-163364" r="-142846" b="0"/>
            </a:stretch>
          </a:blipFill>
        </p:spPr>
      </p:sp>
      <p:sp>
        <p:nvSpPr>
          <p:cNvPr name="Freeform 8" id="8"/>
          <p:cNvSpPr/>
          <p:nvPr/>
        </p:nvSpPr>
        <p:spPr>
          <a:xfrm flipH="true" flipV="false" rot="0">
            <a:off x="579074" y="3138226"/>
            <a:ext cx="754288" cy="775937"/>
          </a:xfrm>
          <a:custGeom>
            <a:avLst/>
            <a:gdLst/>
            <a:ahLst/>
            <a:cxnLst/>
            <a:rect r="r" b="b" t="t" l="l"/>
            <a:pathLst>
              <a:path h="775937" w="754288">
                <a:moveTo>
                  <a:pt x="754288" y="0"/>
                </a:moveTo>
                <a:lnTo>
                  <a:pt x="0" y="0"/>
                </a:lnTo>
                <a:lnTo>
                  <a:pt x="0" y="775938"/>
                </a:lnTo>
                <a:lnTo>
                  <a:pt x="754288" y="775938"/>
                </a:lnTo>
                <a:lnTo>
                  <a:pt x="754288" y="0"/>
                </a:lnTo>
                <a:close/>
              </a:path>
            </a:pathLst>
          </a:custGeom>
          <a:blipFill>
            <a:blip r:embed="rId6">
              <a:extLst>
                <a:ext uri="{96DAC541-7B7A-43D3-8B79-37D633B846F1}">
                  <asvg:svgBlip xmlns:asvg="http://schemas.microsoft.com/office/drawing/2016/SVG/main" r:embed="rId7"/>
                </a:ext>
              </a:extLst>
            </a:blip>
            <a:stretch>
              <a:fillRect l="0" t="-163364" r="-142846" b="0"/>
            </a:stretch>
          </a:blipFill>
        </p:spPr>
      </p:sp>
      <p:sp>
        <p:nvSpPr>
          <p:cNvPr name="Freeform 9" id="9"/>
          <p:cNvSpPr/>
          <p:nvPr/>
        </p:nvSpPr>
        <p:spPr>
          <a:xfrm flipH="false" flipV="false" rot="0">
            <a:off x="16666298" y="-139616"/>
            <a:ext cx="3912767" cy="3764280"/>
          </a:xfrm>
          <a:custGeom>
            <a:avLst/>
            <a:gdLst/>
            <a:ahLst/>
            <a:cxnLst/>
            <a:rect r="r" b="b" t="t" l="l"/>
            <a:pathLst>
              <a:path h="3764280" w="3912767">
                <a:moveTo>
                  <a:pt x="0" y="0"/>
                </a:moveTo>
                <a:lnTo>
                  <a:pt x="3912767" y="0"/>
                </a:lnTo>
                <a:lnTo>
                  <a:pt x="3912767" y="3764280"/>
                </a:lnTo>
                <a:lnTo>
                  <a:pt x="0" y="37642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5255120" y="1606569"/>
            <a:ext cx="562948" cy="609861"/>
          </a:xfrm>
          <a:custGeom>
            <a:avLst/>
            <a:gdLst/>
            <a:ahLst/>
            <a:cxnLst/>
            <a:rect r="r" b="b" t="t" l="l"/>
            <a:pathLst>
              <a:path h="609861" w="562948">
                <a:moveTo>
                  <a:pt x="0" y="0"/>
                </a:moveTo>
                <a:lnTo>
                  <a:pt x="562948" y="0"/>
                </a:lnTo>
                <a:lnTo>
                  <a:pt x="562948" y="609861"/>
                </a:lnTo>
                <a:lnTo>
                  <a:pt x="0" y="609861"/>
                </a:lnTo>
                <a:lnTo>
                  <a:pt x="0" y="0"/>
                </a:lnTo>
                <a:close/>
              </a:path>
            </a:pathLst>
          </a:custGeom>
          <a:blipFill>
            <a:blip r:embed="rId10">
              <a:extLst>
                <a:ext uri="{96DAC541-7B7A-43D3-8B79-37D633B846F1}">
                  <asvg:svgBlip xmlns:asvg="http://schemas.microsoft.com/office/drawing/2016/SVG/main" r:embed="rId11"/>
                </a:ext>
              </a:extLst>
            </a:blip>
            <a:stretch>
              <a:fillRect l="-254470" t="-232775" r="-26687" b="-59741"/>
            </a:stretch>
          </a:blipFill>
        </p:spPr>
      </p:sp>
      <p:sp>
        <p:nvSpPr>
          <p:cNvPr name="Freeform 11" id="11"/>
          <p:cNvSpPr/>
          <p:nvPr/>
        </p:nvSpPr>
        <p:spPr>
          <a:xfrm flipH="true" flipV="false" rot="0">
            <a:off x="844366" y="8648439"/>
            <a:ext cx="562948" cy="609861"/>
          </a:xfrm>
          <a:custGeom>
            <a:avLst/>
            <a:gdLst/>
            <a:ahLst/>
            <a:cxnLst/>
            <a:rect r="r" b="b" t="t" l="l"/>
            <a:pathLst>
              <a:path h="609861" w="562948">
                <a:moveTo>
                  <a:pt x="562949" y="0"/>
                </a:moveTo>
                <a:lnTo>
                  <a:pt x="0" y="0"/>
                </a:lnTo>
                <a:lnTo>
                  <a:pt x="0" y="609861"/>
                </a:lnTo>
                <a:lnTo>
                  <a:pt x="562949" y="609861"/>
                </a:lnTo>
                <a:lnTo>
                  <a:pt x="562949" y="0"/>
                </a:lnTo>
                <a:close/>
              </a:path>
            </a:pathLst>
          </a:custGeom>
          <a:blipFill>
            <a:blip r:embed="rId10">
              <a:extLst>
                <a:ext uri="{96DAC541-7B7A-43D3-8B79-37D633B846F1}">
                  <asvg:svgBlip xmlns:asvg="http://schemas.microsoft.com/office/drawing/2016/SVG/main" r:embed="rId11"/>
                </a:ext>
              </a:extLst>
            </a:blip>
            <a:stretch>
              <a:fillRect l="-254470" t="-232775" r="-26687" b="-59741"/>
            </a:stretch>
          </a:blipFill>
        </p:spPr>
      </p:sp>
      <p:sp>
        <p:nvSpPr>
          <p:cNvPr name="Freeform 12" id="12"/>
          <p:cNvSpPr/>
          <p:nvPr/>
        </p:nvSpPr>
        <p:spPr>
          <a:xfrm flipH="false" flipV="false" rot="0">
            <a:off x="-866230" y="588411"/>
            <a:ext cx="3421192" cy="2036316"/>
          </a:xfrm>
          <a:custGeom>
            <a:avLst/>
            <a:gdLst/>
            <a:ahLst/>
            <a:cxnLst/>
            <a:rect r="r" b="b" t="t" l="l"/>
            <a:pathLst>
              <a:path h="2036316" w="3421192">
                <a:moveTo>
                  <a:pt x="0" y="0"/>
                </a:moveTo>
                <a:lnTo>
                  <a:pt x="3421193" y="0"/>
                </a:lnTo>
                <a:lnTo>
                  <a:pt x="3421193" y="2036316"/>
                </a:lnTo>
                <a:lnTo>
                  <a:pt x="0" y="203631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3" id="13"/>
          <p:cNvSpPr txBox="true"/>
          <p:nvPr/>
        </p:nvSpPr>
        <p:spPr>
          <a:xfrm rot="0">
            <a:off x="4117703" y="855111"/>
            <a:ext cx="10052594" cy="1203960"/>
          </a:xfrm>
          <a:prstGeom prst="rect">
            <a:avLst/>
          </a:prstGeom>
        </p:spPr>
        <p:txBody>
          <a:bodyPr anchor="t" rtlCol="false" tIns="0" lIns="0" bIns="0" rIns="0">
            <a:spAutoFit/>
          </a:bodyPr>
          <a:lstStyle/>
          <a:p>
            <a:pPr algn="ctr">
              <a:lnSpc>
                <a:spcPts val="8640"/>
              </a:lnSpc>
            </a:pPr>
            <a:r>
              <a:rPr lang="en-US" sz="9600">
                <a:solidFill>
                  <a:srgbClr val="004C42"/>
                </a:solidFill>
                <a:latin typeface="Pluma Bold"/>
                <a:ea typeface="Pluma Bold"/>
                <a:cs typeface="Pluma Bold"/>
                <a:sym typeface="Pluma Bold"/>
              </a:rPr>
              <a:t>GRAPH DATA TYPE</a:t>
            </a:r>
          </a:p>
        </p:txBody>
      </p:sp>
      <p:sp>
        <p:nvSpPr>
          <p:cNvPr name="TextBox 14" id="14"/>
          <p:cNvSpPr txBox="true"/>
          <p:nvPr/>
        </p:nvSpPr>
        <p:spPr>
          <a:xfrm rot="0">
            <a:off x="3073770" y="3357397"/>
            <a:ext cx="11472535" cy="5567274"/>
          </a:xfrm>
          <a:prstGeom prst="rect">
            <a:avLst/>
          </a:prstGeom>
        </p:spPr>
        <p:txBody>
          <a:bodyPr anchor="t" rtlCol="false" tIns="0" lIns="0" bIns="0" rIns="0">
            <a:spAutoFit/>
          </a:bodyPr>
          <a:lstStyle/>
          <a:p>
            <a:pPr algn="just">
              <a:lnSpc>
                <a:spcPts val="3417"/>
              </a:lnSpc>
            </a:pPr>
            <a:r>
              <a:rPr lang="en-US" sz="2441">
                <a:solidFill>
                  <a:srgbClr val="000000"/>
                </a:solidFill>
                <a:latin typeface="Tenor Sans"/>
                <a:ea typeface="Tenor Sans"/>
                <a:cs typeface="Tenor Sans"/>
                <a:sym typeface="Tenor Sans"/>
              </a:rPr>
              <a:t>Graph data type adalah struktur data yang merepresentasikan hubungan antar objek. Struktur ini terdiri dari dua komponen utama, yaitu nodes (simpul) dan edges (sisi). Setiap node mewakili sebuah entitas, seperti orang, lokasi, atau objek, sedangkan edge menunjukkan hubungan atau koneksi antar entitas tersebut, misalnya persahabatan, transaksi, atau jalur perjalanan. Graph data type sering digunakan untuk memodelkan situasi di mana hubungan antar data sangat penting, seperti dalam jaringan sosial, sistem rekomendasi, peta jalan, atau jaringan komputer. Ada berbagai variasi graph, seperti directed graph (graf berarah), undirected graph (graf tak berarah),dan graph bisa bersifat weighted (berbobot). Graph data type sangat kuat untuk analisis kompleks karena mampu menangkap struktur hubungan yang tidak linear, menjadikannya pilihan utama dalam bidang seperti ilmu data, kecerdasan buatan, dan pemodelan jaringan.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181768" y="-684322"/>
            <a:ext cx="11130351" cy="11130351"/>
          </a:xfrm>
          <a:custGeom>
            <a:avLst/>
            <a:gdLst/>
            <a:ahLst/>
            <a:cxnLst/>
            <a:rect r="r" b="b" t="t" l="l"/>
            <a:pathLst>
              <a:path h="11130351" w="11130351">
                <a:moveTo>
                  <a:pt x="0" y="0"/>
                </a:moveTo>
                <a:lnTo>
                  <a:pt x="11130351" y="0"/>
                </a:lnTo>
                <a:lnTo>
                  <a:pt x="11130351" y="11130352"/>
                </a:lnTo>
                <a:lnTo>
                  <a:pt x="0" y="11130352"/>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13197" y="-139616"/>
            <a:ext cx="10478067" cy="10585646"/>
          </a:xfrm>
          <a:custGeom>
            <a:avLst/>
            <a:gdLst/>
            <a:ahLst/>
            <a:cxnLst/>
            <a:rect r="r" b="b" t="t" l="l"/>
            <a:pathLst>
              <a:path h="10585646" w="10478067">
                <a:moveTo>
                  <a:pt x="0" y="0"/>
                </a:moveTo>
                <a:lnTo>
                  <a:pt x="10478067" y="0"/>
                </a:lnTo>
                <a:lnTo>
                  <a:pt x="10478067" y="10585646"/>
                </a:lnTo>
                <a:lnTo>
                  <a:pt x="0" y="10585646"/>
                </a:lnTo>
                <a:lnTo>
                  <a:pt x="0" y="0"/>
                </a:lnTo>
                <a:close/>
              </a:path>
            </a:pathLst>
          </a:custGeom>
          <a:blipFill>
            <a:blip r:embed="rId2">
              <a:alphaModFix amt="70000"/>
              <a:extLst>
                <a:ext uri="{96DAC541-7B7A-43D3-8B79-37D633B846F1}">
                  <asvg:svgBlip xmlns:asvg="http://schemas.microsoft.com/office/drawing/2016/SVG/main" r:embed="rId3"/>
                </a:ext>
              </a:extLst>
            </a:blip>
            <a:stretch>
              <a:fillRect l="-1026" t="0" r="0" b="0"/>
            </a:stretch>
          </a:blipFill>
        </p:spPr>
      </p:sp>
      <p:grpSp>
        <p:nvGrpSpPr>
          <p:cNvPr name="Group 4" id="4"/>
          <p:cNvGrpSpPr/>
          <p:nvPr/>
        </p:nvGrpSpPr>
        <p:grpSpPr>
          <a:xfrm rot="0">
            <a:off x="3987429" y="3138226"/>
            <a:ext cx="10313143" cy="6120074"/>
            <a:chOff x="0" y="0"/>
            <a:chExt cx="13750857" cy="8160098"/>
          </a:xfrm>
        </p:grpSpPr>
        <p:sp>
          <p:nvSpPr>
            <p:cNvPr name="Freeform 5" id="5"/>
            <p:cNvSpPr/>
            <p:nvPr/>
          </p:nvSpPr>
          <p:spPr>
            <a:xfrm flipH="false" flipV="false" rot="0">
              <a:off x="0" y="3318845"/>
              <a:ext cx="13725203" cy="4841253"/>
            </a:xfrm>
            <a:custGeom>
              <a:avLst/>
              <a:gdLst/>
              <a:ahLst/>
              <a:cxnLst/>
              <a:rect r="r" b="b" t="t" l="l"/>
              <a:pathLst>
                <a:path h="4841253" w="13725203">
                  <a:moveTo>
                    <a:pt x="0" y="0"/>
                  </a:moveTo>
                  <a:lnTo>
                    <a:pt x="13725203" y="0"/>
                  </a:lnTo>
                  <a:lnTo>
                    <a:pt x="13725203" y="4841253"/>
                  </a:lnTo>
                  <a:lnTo>
                    <a:pt x="0" y="4841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5654" y="0"/>
              <a:ext cx="13725203" cy="4841253"/>
            </a:xfrm>
            <a:custGeom>
              <a:avLst/>
              <a:gdLst/>
              <a:ahLst/>
              <a:cxnLst/>
              <a:rect r="r" b="b" t="t" l="l"/>
              <a:pathLst>
                <a:path h="4841253" w="13725203">
                  <a:moveTo>
                    <a:pt x="0" y="0"/>
                  </a:moveTo>
                  <a:lnTo>
                    <a:pt x="13725203" y="0"/>
                  </a:lnTo>
                  <a:lnTo>
                    <a:pt x="13725203" y="4841253"/>
                  </a:lnTo>
                  <a:lnTo>
                    <a:pt x="0" y="4841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16814906" y="8657242"/>
            <a:ext cx="754288" cy="775937"/>
          </a:xfrm>
          <a:custGeom>
            <a:avLst/>
            <a:gdLst/>
            <a:ahLst/>
            <a:cxnLst/>
            <a:rect r="r" b="b" t="t" l="l"/>
            <a:pathLst>
              <a:path h="775937" w="754288">
                <a:moveTo>
                  <a:pt x="0" y="0"/>
                </a:moveTo>
                <a:lnTo>
                  <a:pt x="754288" y="0"/>
                </a:lnTo>
                <a:lnTo>
                  <a:pt x="754288" y="775938"/>
                </a:lnTo>
                <a:lnTo>
                  <a:pt x="0" y="775938"/>
                </a:lnTo>
                <a:lnTo>
                  <a:pt x="0" y="0"/>
                </a:lnTo>
                <a:close/>
              </a:path>
            </a:pathLst>
          </a:custGeom>
          <a:blipFill>
            <a:blip r:embed="rId6">
              <a:extLst>
                <a:ext uri="{96DAC541-7B7A-43D3-8B79-37D633B846F1}">
                  <asvg:svgBlip xmlns:asvg="http://schemas.microsoft.com/office/drawing/2016/SVG/main" r:embed="rId7"/>
                </a:ext>
              </a:extLst>
            </a:blip>
            <a:stretch>
              <a:fillRect l="0" t="-163364" r="-142846" b="0"/>
            </a:stretch>
          </a:blipFill>
        </p:spPr>
      </p:sp>
      <p:sp>
        <p:nvSpPr>
          <p:cNvPr name="Freeform 8" id="8"/>
          <p:cNvSpPr/>
          <p:nvPr/>
        </p:nvSpPr>
        <p:spPr>
          <a:xfrm flipH="true" flipV="false" rot="0">
            <a:off x="579074" y="3138226"/>
            <a:ext cx="754288" cy="775937"/>
          </a:xfrm>
          <a:custGeom>
            <a:avLst/>
            <a:gdLst/>
            <a:ahLst/>
            <a:cxnLst/>
            <a:rect r="r" b="b" t="t" l="l"/>
            <a:pathLst>
              <a:path h="775937" w="754288">
                <a:moveTo>
                  <a:pt x="754288" y="0"/>
                </a:moveTo>
                <a:lnTo>
                  <a:pt x="0" y="0"/>
                </a:lnTo>
                <a:lnTo>
                  <a:pt x="0" y="775938"/>
                </a:lnTo>
                <a:lnTo>
                  <a:pt x="754288" y="775938"/>
                </a:lnTo>
                <a:lnTo>
                  <a:pt x="754288" y="0"/>
                </a:lnTo>
                <a:close/>
              </a:path>
            </a:pathLst>
          </a:custGeom>
          <a:blipFill>
            <a:blip r:embed="rId6">
              <a:extLst>
                <a:ext uri="{96DAC541-7B7A-43D3-8B79-37D633B846F1}">
                  <asvg:svgBlip xmlns:asvg="http://schemas.microsoft.com/office/drawing/2016/SVG/main" r:embed="rId7"/>
                </a:ext>
              </a:extLst>
            </a:blip>
            <a:stretch>
              <a:fillRect l="0" t="-163364" r="-142846" b="0"/>
            </a:stretch>
          </a:blipFill>
        </p:spPr>
      </p:sp>
      <p:sp>
        <p:nvSpPr>
          <p:cNvPr name="Freeform 9" id="9"/>
          <p:cNvSpPr/>
          <p:nvPr/>
        </p:nvSpPr>
        <p:spPr>
          <a:xfrm flipH="false" flipV="false" rot="0">
            <a:off x="16666298" y="-139616"/>
            <a:ext cx="3912767" cy="3764280"/>
          </a:xfrm>
          <a:custGeom>
            <a:avLst/>
            <a:gdLst/>
            <a:ahLst/>
            <a:cxnLst/>
            <a:rect r="r" b="b" t="t" l="l"/>
            <a:pathLst>
              <a:path h="3764280" w="3912767">
                <a:moveTo>
                  <a:pt x="0" y="0"/>
                </a:moveTo>
                <a:lnTo>
                  <a:pt x="3912767" y="0"/>
                </a:lnTo>
                <a:lnTo>
                  <a:pt x="3912767" y="3764280"/>
                </a:lnTo>
                <a:lnTo>
                  <a:pt x="0" y="37642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5255120" y="1606569"/>
            <a:ext cx="562948" cy="609861"/>
          </a:xfrm>
          <a:custGeom>
            <a:avLst/>
            <a:gdLst/>
            <a:ahLst/>
            <a:cxnLst/>
            <a:rect r="r" b="b" t="t" l="l"/>
            <a:pathLst>
              <a:path h="609861" w="562948">
                <a:moveTo>
                  <a:pt x="0" y="0"/>
                </a:moveTo>
                <a:lnTo>
                  <a:pt x="562948" y="0"/>
                </a:lnTo>
                <a:lnTo>
                  <a:pt x="562948" y="609861"/>
                </a:lnTo>
                <a:lnTo>
                  <a:pt x="0" y="609861"/>
                </a:lnTo>
                <a:lnTo>
                  <a:pt x="0" y="0"/>
                </a:lnTo>
                <a:close/>
              </a:path>
            </a:pathLst>
          </a:custGeom>
          <a:blipFill>
            <a:blip r:embed="rId10">
              <a:extLst>
                <a:ext uri="{96DAC541-7B7A-43D3-8B79-37D633B846F1}">
                  <asvg:svgBlip xmlns:asvg="http://schemas.microsoft.com/office/drawing/2016/SVG/main" r:embed="rId11"/>
                </a:ext>
              </a:extLst>
            </a:blip>
            <a:stretch>
              <a:fillRect l="-254470" t="-232775" r="-26687" b="-59741"/>
            </a:stretch>
          </a:blipFill>
        </p:spPr>
      </p:sp>
      <p:sp>
        <p:nvSpPr>
          <p:cNvPr name="Freeform 11" id="11"/>
          <p:cNvSpPr/>
          <p:nvPr/>
        </p:nvSpPr>
        <p:spPr>
          <a:xfrm flipH="true" flipV="false" rot="0">
            <a:off x="844366" y="8648439"/>
            <a:ext cx="562948" cy="609861"/>
          </a:xfrm>
          <a:custGeom>
            <a:avLst/>
            <a:gdLst/>
            <a:ahLst/>
            <a:cxnLst/>
            <a:rect r="r" b="b" t="t" l="l"/>
            <a:pathLst>
              <a:path h="609861" w="562948">
                <a:moveTo>
                  <a:pt x="562949" y="0"/>
                </a:moveTo>
                <a:lnTo>
                  <a:pt x="0" y="0"/>
                </a:lnTo>
                <a:lnTo>
                  <a:pt x="0" y="609861"/>
                </a:lnTo>
                <a:lnTo>
                  <a:pt x="562949" y="609861"/>
                </a:lnTo>
                <a:lnTo>
                  <a:pt x="562949" y="0"/>
                </a:lnTo>
                <a:close/>
              </a:path>
            </a:pathLst>
          </a:custGeom>
          <a:blipFill>
            <a:blip r:embed="rId10">
              <a:extLst>
                <a:ext uri="{96DAC541-7B7A-43D3-8B79-37D633B846F1}">
                  <asvg:svgBlip xmlns:asvg="http://schemas.microsoft.com/office/drawing/2016/SVG/main" r:embed="rId11"/>
                </a:ext>
              </a:extLst>
            </a:blip>
            <a:stretch>
              <a:fillRect l="-254470" t="-232775" r="-26687" b="-59741"/>
            </a:stretch>
          </a:blipFill>
        </p:spPr>
      </p:sp>
      <p:sp>
        <p:nvSpPr>
          <p:cNvPr name="Freeform 12" id="12"/>
          <p:cNvSpPr/>
          <p:nvPr/>
        </p:nvSpPr>
        <p:spPr>
          <a:xfrm flipH="false" flipV="false" rot="0">
            <a:off x="-866230" y="588411"/>
            <a:ext cx="3421192" cy="2036316"/>
          </a:xfrm>
          <a:custGeom>
            <a:avLst/>
            <a:gdLst/>
            <a:ahLst/>
            <a:cxnLst/>
            <a:rect r="r" b="b" t="t" l="l"/>
            <a:pathLst>
              <a:path h="2036316" w="3421192">
                <a:moveTo>
                  <a:pt x="0" y="0"/>
                </a:moveTo>
                <a:lnTo>
                  <a:pt x="3421193" y="0"/>
                </a:lnTo>
                <a:lnTo>
                  <a:pt x="3421193" y="2036316"/>
                </a:lnTo>
                <a:lnTo>
                  <a:pt x="0" y="203631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3" id="13"/>
          <p:cNvSpPr txBox="true"/>
          <p:nvPr/>
        </p:nvSpPr>
        <p:spPr>
          <a:xfrm rot="0">
            <a:off x="4010509" y="715729"/>
            <a:ext cx="10052594" cy="2320290"/>
          </a:xfrm>
          <a:prstGeom prst="rect">
            <a:avLst/>
          </a:prstGeom>
        </p:spPr>
        <p:txBody>
          <a:bodyPr anchor="t" rtlCol="false" tIns="0" lIns="0" bIns="0" rIns="0">
            <a:spAutoFit/>
          </a:bodyPr>
          <a:lstStyle/>
          <a:p>
            <a:pPr algn="ctr">
              <a:lnSpc>
                <a:spcPts val="8640"/>
              </a:lnSpc>
            </a:pPr>
            <a:r>
              <a:rPr lang="en-US" sz="9600">
                <a:solidFill>
                  <a:srgbClr val="004C42"/>
                </a:solidFill>
                <a:latin typeface="Pluma Bold"/>
                <a:ea typeface="Pluma Bold"/>
                <a:cs typeface="Pluma Bold"/>
                <a:sym typeface="Pluma Bold"/>
              </a:rPr>
              <a:t>Variasi GRAPH DATA TYPE</a:t>
            </a:r>
          </a:p>
        </p:txBody>
      </p:sp>
      <p:sp>
        <p:nvSpPr>
          <p:cNvPr name="TextBox 14" id="14"/>
          <p:cNvSpPr txBox="true"/>
          <p:nvPr/>
        </p:nvSpPr>
        <p:spPr>
          <a:xfrm rot="0">
            <a:off x="4263071" y="3567514"/>
            <a:ext cx="9761859" cy="5251449"/>
          </a:xfrm>
          <a:prstGeom prst="rect">
            <a:avLst/>
          </a:prstGeom>
        </p:spPr>
        <p:txBody>
          <a:bodyPr anchor="t" rtlCol="false" tIns="0" lIns="0" bIns="0" rIns="0">
            <a:spAutoFit/>
          </a:bodyPr>
          <a:lstStyle/>
          <a:p>
            <a:pPr algn="just" marL="539754" indent="-269877" lvl="1">
              <a:lnSpc>
                <a:spcPts val="3500"/>
              </a:lnSpc>
              <a:buFont typeface="Arial"/>
              <a:buChar char="•"/>
            </a:pPr>
            <a:r>
              <a:rPr lang="en-US" sz="2500">
                <a:solidFill>
                  <a:srgbClr val="000000"/>
                </a:solidFill>
                <a:latin typeface="Tenor Sans"/>
                <a:ea typeface="Tenor Sans"/>
                <a:cs typeface="Tenor Sans"/>
                <a:sym typeface="Tenor Sans"/>
              </a:rPr>
              <a:t>Directed Graph</a:t>
            </a:r>
          </a:p>
          <a:p>
            <a:pPr algn="just">
              <a:lnSpc>
                <a:spcPts val="3500"/>
              </a:lnSpc>
            </a:pPr>
            <a:r>
              <a:rPr lang="en-US" sz="2500">
                <a:solidFill>
                  <a:srgbClr val="000000"/>
                </a:solidFill>
                <a:latin typeface="Tenor Sans"/>
                <a:ea typeface="Tenor Sans"/>
                <a:cs typeface="Tenor Sans"/>
                <a:sym typeface="Tenor Sans"/>
              </a:rPr>
              <a:t>Directed graph adalah jenis graf di mana setiap edge atau sisi memiliki arah, yaitu menghubungkan satu node (simpul) ke node lainnya dalam satu arah tertentu.</a:t>
            </a:r>
          </a:p>
          <a:p>
            <a:pPr algn="just" marL="539754" indent="-269877" lvl="1">
              <a:lnSpc>
                <a:spcPts val="3500"/>
              </a:lnSpc>
              <a:buFont typeface="Arial"/>
              <a:buChar char="•"/>
            </a:pPr>
            <a:r>
              <a:rPr lang="en-US" sz="2500">
                <a:solidFill>
                  <a:srgbClr val="000000"/>
                </a:solidFill>
                <a:latin typeface="Tenor Sans"/>
                <a:ea typeface="Tenor Sans"/>
                <a:cs typeface="Tenor Sans"/>
                <a:sym typeface="Tenor Sans"/>
              </a:rPr>
              <a:t>Undirected Graph</a:t>
            </a:r>
          </a:p>
          <a:p>
            <a:pPr algn="just">
              <a:lnSpc>
                <a:spcPts val="3500"/>
              </a:lnSpc>
            </a:pPr>
            <a:r>
              <a:rPr lang="en-US" sz="2500">
                <a:solidFill>
                  <a:srgbClr val="000000"/>
                </a:solidFill>
                <a:latin typeface="Tenor Sans"/>
                <a:ea typeface="Tenor Sans"/>
                <a:cs typeface="Tenor Sans"/>
                <a:sym typeface="Tenor Sans"/>
              </a:rPr>
              <a:t>Undirected graph adalah jenis graf di mana edge atau sisi tidak memiliki arah. Artinya, hubungan antar node bersifat dua arah atau timbal balik.</a:t>
            </a:r>
          </a:p>
          <a:p>
            <a:pPr algn="just" marL="539754" indent="-269877" lvl="1">
              <a:lnSpc>
                <a:spcPts val="3500"/>
              </a:lnSpc>
              <a:buFont typeface="Arial"/>
              <a:buChar char="•"/>
            </a:pPr>
            <a:r>
              <a:rPr lang="en-US" sz="2500">
                <a:solidFill>
                  <a:srgbClr val="000000"/>
                </a:solidFill>
                <a:latin typeface="Tenor Sans"/>
                <a:ea typeface="Tenor Sans"/>
                <a:cs typeface="Tenor Sans"/>
                <a:sym typeface="Tenor Sans"/>
              </a:rPr>
              <a:t>Weighted Graph</a:t>
            </a:r>
          </a:p>
          <a:p>
            <a:pPr algn="just">
              <a:lnSpc>
                <a:spcPts val="3500"/>
              </a:lnSpc>
            </a:pPr>
            <a:r>
              <a:rPr lang="en-US" sz="2500">
                <a:solidFill>
                  <a:srgbClr val="000000"/>
                </a:solidFill>
                <a:latin typeface="Tenor Sans"/>
                <a:ea typeface="Tenor Sans"/>
                <a:cs typeface="Tenor Sans"/>
                <a:sym typeface="Tenor Sans"/>
              </a:rPr>
              <a:t>Weighted graph adalah jenis graf di mana setiap edge memiliki nilai atau bobot yang mewakili kekuatan atau ukuran hubungan antara dua node.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6218" y="1028700"/>
            <a:ext cx="16375564" cy="8229600"/>
            <a:chOff x="0" y="0"/>
            <a:chExt cx="21834086" cy="10972800"/>
          </a:xfrm>
        </p:grpSpPr>
        <p:sp>
          <p:nvSpPr>
            <p:cNvPr name="Freeform 3" id="3"/>
            <p:cNvSpPr/>
            <p:nvPr/>
          </p:nvSpPr>
          <p:spPr>
            <a:xfrm flipH="false" flipV="false" rot="0">
              <a:off x="0" y="0"/>
              <a:ext cx="10972800" cy="10972800"/>
            </a:xfrm>
            <a:custGeom>
              <a:avLst/>
              <a:gdLst/>
              <a:ahLst/>
              <a:cxnLst/>
              <a:rect r="r" b="b" t="t" l="l"/>
              <a:pathLst>
                <a:path h="10972800" w="10972800">
                  <a:moveTo>
                    <a:pt x="0" y="0"/>
                  </a:moveTo>
                  <a:lnTo>
                    <a:pt x="10972800" y="0"/>
                  </a:lnTo>
                  <a:lnTo>
                    <a:pt x="10972800" y="10972800"/>
                  </a:lnTo>
                  <a:lnTo>
                    <a:pt x="0" y="109728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72800" y="0"/>
              <a:ext cx="10861286" cy="10972800"/>
            </a:xfrm>
            <a:custGeom>
              <a:avLst/>
              <a:gdLst/>
              <a:ahLst/>
              <a:cxnLst/>
              <a:rect r="r" b="b" t="t" l="l"/>
              <a:pathLst>
                <a:path h="10972800" w="10861286">
                  <a:moveTo>
                    <a:pt x="0" y="0"/>
                  </a:moveTo>
                  <a:lnTo>
                    <a:pt x="10861286" y="0"/>
                  </a:lnTo>
                  <a:lnTo>
                    <a:pt x="10861286" y="10972800"/>
                  </a:lnTo>
                  <a:lnTo>
                    <a:pt x="0" y="109728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1026" t="0" r="0" b="0"/>
              </a:stretch>
            </a:blipFill>
          </p:spPr>
        </p:sp>
      </p:grpSp>
      <p:sp>
        <p:nvSpPr>
          <p:cNvPr name="Freeform 5" id="5"/>
          <p:cNvSpPr/>
          <p:nvPr/>
        </p:nvSpPr>
        <p:spPr>
          <a:xfrm flipH="false" flipV="false" rot="0">
            <a:off x="10261011" y="3203169"/>
            <a:ext cx="5137484" cy="1021075"/>
          </a:xfrm>
          <a:custGeom>
            <a:avLst/>
            <a:gdLst/>
            <a:ahLst/>
            <a:cxnLst/>
            <a:rect r="r" b="b" t="t" l="l"/>
            <a:pathLst>
              <a:path h="1021075" w="5137484">
                <a:moveTo>
                  <a:pt x="0" y="0"/>
                </a:moveTo>
                <a:lnTo>
                  <a:pt x="5137484" y="0"/>
                </a:lnTo>
                <a:lnTo>
                  <a:pt x="5137484" y="1021075"/>
                </a:lnTo>
                <a:lnTo>
                  <a:pt x="0" y="10210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307817" y="4470854"/>
            <a:ext cx="6472193" cy="3984675"/>
            <a:chOff x="0" y="0"/>
            <a:chExt cx="8629591" cy="5312899"/>
          </a:xfrm>
        </p:grpSpPr>
        <p:sp>
          <p:nvSpPr>
            <p:cNvPr name="Freeform 7" id="7"/>
            <p:cNvSpPr/>
            <p:nvPr/>
          </p:nvSpPr>
          <p:spPr>
            <a:xfrm flipH="false" flipV="false" rot="0">
              <a:off x="0" y="0"/>
              <a:ext cx="7473388" cy="5312899"/>
            </a:xfrm>
            <a:custGeom>
              <a:avLst/>
              <a:gdLst/>
              <a:ahLst/>
              <a:cxnLst/>
              <a:rect r="r" b="b" t="t" l="l"/>
              <a:pathLst>
                <a:path h="5312899" w="7473388">
                  <a:moveTo>
                    <a:pt x="0" y="0"/>
                  </a:moveTo>
                  <a:lnTo>
                    <a:pt x="7473388" y="0"/>
                  </a:lnTo>
                  <a:lnTo>
                    <a:pt x="7473388" y="5312899"/>
                  </a:lnTo>
                  <a:lnTo>
                    <a:pt x="0" y="53128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156203" y="0"/>
              <a:ext cx="7473388" cy="5312899"/>
            </a:xfrm>
            <a:custGeom>
              <a:avLst/>
              <a:gdLst/>
              <a:ahLst/>
              <a:cxnLst/>
              <a:rect r="r" b="b" t="t" l="l"/>
              <a:pathLst>
                <a:path h="5312899" w="7473388">
                  <a:moveTo>
                    <a:pt x="0" y="0"/>
                  </a:moveTo>
                  <a:lnTo>
                    <a:pt x="7473388" y="0"/>
                  </a:lnTo>
                  <a:lnTo>
                    <a:pt x="7473388" y="5312899"/>
                  </a:lnTo>
                  <a:lnTo>
                    <a:pt x="0" y="53128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9" id="9"/>
          <p:cNvSpPr/>
          <p:nvPr/>
        </p:nvSpPr>
        <p:spPr>
          <a:xfrm flipH="true" flipV="false" rot="0">
            <a:off x="15071265" y="7231964"/>
            <a:ext cx="3765901" cy="3487596"/>
          </a:xfrm>
          <a:custGeom>
            <a:avLst/>
            <a:gdLst/>
            <a:ahLst/>
            <a:cxnLst/>
            <a:rect r="r" b="b" t="t" l="l"/>
            <a:pathLst>
              <a:path h="3487596" w="3765901">
                <a:moveTo>
                  <a:pt x="3765901" y="0"/>
                </a:moveTo>
                <a:lnTo>
                  <a:pt x="0" y="0"/>
                </a:lnTo>
                <a:lnTo>
                  <a:pt x="0" y="3487596"/>
                </a:lnTo>
                <a:lnTo>
                  <a:pt x="3765901" y="3487596"/>
                </a:lnTo>
                <a:lnTo>
                  <a:pt x="376590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2889505" y="3106359"/>
            <a:ext cx="5137484" cy="1021075"/>
          </a:xfrm>
          <a:custGeom>
            <a:avLst/>
            <a:gdLst/>
            <a:ahLst/>
            <a:cxnLst/>
            <a:rect r="r" b="b" t="t" l="l"/>
            <a:pathLst>
              <a:path h="1021075" w="5137484">
                <a:moveTo>
                  <a:pt x="0" y="0"/>
                </a:moveTo>
                <a:lnTo>
                  <a:pt x="5137484" y="0"/>
                </a:lnTo>
                <a:lnTo>
                  <a:pt x="5137484" y="1021075"/>
                </a:lnTo>
                <a:lnTo>
                  <a:pt x="0" y="10210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2222151" y="4470854"/>
            <a:ext cx="6472193" cy="3984675"/>
            <a:chOff x="0" y="0"/>
            <a:chExt cx="8629591" cy="5312899"/>
          </a:xfrm>
        </p:grpSpPr>
        <p:sp>
          <p:nvSpPr>
            <p:cNvPr name="Freeform 12" id="12"/>
            <p:cNvSpPr/>
            <p:nvPr/>
          </p:nvSpPr>
          <p:spPr>
            <a:xfrm flipH="false" flipV="false" rot="0">
              <a:off x="0" y="0"/>
              <a:ext cx="7473388" cy="5312899"/>
            </a:xfrm>
            <a:custGeom>
              <a:avLst/>
              <a:gdLst/>
              <a:ahLst/>
              <a:cxnLst/>
              <a:rect r="r" b="b" t="t" l="l"/>
              <a:pathLst>
                <a:path h="5312899" w="7473388">
                  <a:moveTo>
                    <a:pt x="0" y="0"/>
                  </a:moveTo>
                  <a:lnTo>
                    <a:pt x="7473388" y="0"/>
                  </a:lnTo>
                  <a:lnTo>
                    <a:pt x="7473388" y="5312899"/>
                  </a:lnTo>
                  <a:lnTo>
                    <a:pt x="0" y="53128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156203" y="0"/>
              <a:ext cx="7473388" cy="5312899"/>
            </a:xfrm>
            <a:custGeom>
              <a:avLst/>
              <a:gdLst/>
              <a:ahLst/>
              <a:cxnLst/>
              <a:rect r="r" b="b" t="t" l="l"/>
              <a:pathLst>
                <a:path h="5312899" w="7473388">
                  <a:moveTo>
                    <a:pt x="0" y="0"/>
                  </a:moveTo>
                  <a:lnTo>
                    <a:pt x="7473388" y="0"/>
                  </a:lnTo>
                  <a:lnTo>
                    <a:pt x="7473388" y="5312899"/>
                  </a:lnTo>
                  <a:lnTo>
                    <a:pt x="0" y="53128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4" id="14"/>
          <p:cNvSpPr/>
          <p:nvPr/>
        </p:nvSpPr>
        <p:spPr>
          <a:xfrm flipH="true" flipV="false" rot="0">
            <a:off x="313238" y="7044088"/>
            <a:ext cx="2792791" cy="2822882"/>
          </a:xfrm>
          <a:custGeom>
            <a:avLst/>
            <a:gdLst/>
            <a:ahLst/>
            <a:cxnLst/>
            <a:rect r="r" b="b" t="t" l="l"/>
            <a:pathLst>
              <a:path h="2822882" w="2792791">
                <a:moveTo>
                  <a:pt x="2792791" y="0"/>
                </a:moveTo>
                <a:lnTo>
                  <a:pt x="0" y="0"/>
                </a:lnTo>
                <a:lnTo>
                  <a:pt x="0" y="2822881"/>
                </a:lnTo>
                <a:lnTo>
                  <a:pt x="2792791" y="2822881"/>
                </a:lnTo>
                <a:lnTo>
                  <a:pt x="2792791"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1975058">
            <a:off x="15032247" y="3923613"/>
            <a:ext cx="1495525" cy="1241286"/>
          </a:xfrm>
          <a:custGeom>
            <a:avLst/>
            <a:gdLst/>
            <a:ahLst/>
            <a:cxnLst/>
            <a:rect r="r" b="b" t="t" l="l"/>
            <a:pathLst>
              <a:path h="1241286" w="1495525">
                <a:moveTo>
                  <a:pt x="0" y="0"/>
                </a:moveTo>
                <a:lnTo>
                  <a:pt x="1495525" y="0"/>
                </a:lnTo>
                <a:lnTo>
                  <a:pt x="1495525" y="1241286"/>
                </a:lnTo>
                <a:lnTo>
                  <a:pt x="0" y="12412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true" flipV="false" rot="0">
            <a:off x="3761807" y="8914264"/>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14">
              <a:extLst>
                <a:ext uri="{96DAC541-7B7A-43D3-8B79-37D633B846F1}">
                  <asvg:svgBlip xmlns:asvg="http://schemas.microsoft.com/office/drawing/2016/SVG/main" r:embed="rId15"/>
                </a:ext>
              </a:extLst>
            </a:blip>
            <a:stretch>
              <a:fillRect l="-254470" t="-232775" r="-26687" b="-59741"/>
            </a:stretch>
          </a:blipFill>
        </p:spPr>
      </p:sp>
      <p:sp>
        <p:nvSpPr>
          <p:cNvPr name="Freeform 17" id="17"/>
          <p:cNvSpPr/>
          <p:nvPr/>
        </p:nvSpPr>
        <p:spPr>
          <a:xfrm flipH="false" flipV="false" rot="0">
            <a:off x="16918833" y="5762714"/>
            <a:ext cx="680934" cy="700478"/>
          </a:xfrm>
          <a:custGeom>
            <a:avLst/>
            <a:gdLst/>
            <a:ahLst/>
            <a:cxnLst/>
            <a:rect r="r" b="b" t="t" l="l"/>
            <a:pathLst>
              <a:path h="700478" w="680934">
                <a:moveTo>
                  <a:pt x="0" y="0"/>
                </a:moveTo>
                <a:lnTo>
                  <a:pt x="680934" y="0"/>
                </a:lnTo>
                <a:lnTo>
                  <a:pt x="680934" y="700477"/>
                </a:lnTo>
                <a:lnTo>
                  <a:pt x="0" y="700477"/>
                </a:lnTo>
                <a:lnTo>
                  <a:pt x="0" y="0"/>
                </a:lnTo>
                <a:close/>
              </a:path>
            </a:pathLst>
          </a:custGeom>
          <a:blipFill>
            <a:blip r:embed="rId16">
              <a:extLst>
                <a:ext uri="{96DAC541-7B7A-43D3-8B79-37D633B846F1}">
                  <asvg:svgBlip xmlns:asvg="http://schemas.microsoft.com/office/drawing/2016/SVG/main" r:embed="rId17"/>
                </a:ext>
              </a:extLst>
            </a:blip>
            <a:stretch>
              <a:fillRect l="0" t="-163364" r="-142846" b="0"/>
            </a:stretch>
          </a:blipFill>
        </p:spPr>
      </p:sp>
      <p:sp>
        <p:nvSpPr>
          <p:cNvPr name="Freeform 18" id="18"/>
          <p:cNvSpPr/>
          <p:nvPr/>
        </p:nvSpPr>
        <p:spPr>
          <a:xfrm flipH="true" flipV="false" rot="0">
            <a:off x="1028700" y="1028700"/>
            <a:ext cx="680934" cy="700478"/>
          </a:xfrm>
          <a:custGeom>
            <a:avLst/>
            <a:gdLst/>
            <a:ahLst/>
            <a:cxnLst/>
            <a:rect r="r" b="b" t="t" l="l"/>
            <a:pathLst>
              <a:path h="700478" w="680934">
                <a:moveTo>
                  <a:pt x="680934" y="0"/>
                </a:moveTo>
                <a:lnTo>
                  <a:pt x="0" y="0"/>
                </a:lnTo>
                <a:lnTo>
                  <a:pt x="0" y="700478"/>
                </a:lnTo>
                <a:lnTo>
                  <a:pt x="680934" y="700478"/>
                </a:lnTo>
                <a:lnTo>
                  <a:pt x="680934" y="0"/>
                </a:lnTo>
                <a:close/>
              </a:path>
            </a:pathLst>
          </a:custGeom>
          <a:blipFill>
            <a:blip r:embed="rId16">
              <a:extLst>
                <a:ext uri="{96DAC541-7B7A-43D3-8B79-37D633B846F1}">
                  <asvg:svgBlip xmlns:asvg="http://schemas.microsoft.com/office/drawing/2016/SVG/main" r:embed="rId17"/>
                </a:ext>
              </a:extLst>
            </a:blip>
            <a:stretch>
              <a:fillRect l="0" t="-163364" r="-142846" b="0"/>
            </a:stretch>
          </a:blipFill>
        </p:spPr>
      </p:sp>
      <p:sp>
        <p:nvSpPr>
          <p:cNvPr name="Freeform 19" id="19"/>
          <p:cNvSpPr/>
          <p:nvPr/>
        </p:nvSpPr>
        <p:spPr>
          <a:xfrm flipH="false" flipV="false" rot="0">
            <a:off x="16090483" y="2496130"/>
            <a:ext cx="562948" cy="609861"/>
          </a:xfrm>
          <a:custGeom>
            <a:avLst/>
            <a:gdLst/>
            <a:ahLst/>
            <a:cxnLst/>
            <a:rect r="r" b="b" t="t" l="l"/>
            <a:pathLst>
              <a:path h="609861" w="562948">
                <a:moveTo>
                  <a:pt x="0" y="0"/>
                </a:moveTo>
                <a:lnTo>
                  <a:pt x="562948" y="0"/>
                </a:lnTo>
                <a:lnTo>
                  <a:pt x="562948" y="609860"/>
                </a:lnTo>
                <a:lnTo>
                  <a:pt x="0" y="609860"/>
                </a:lnTo>
                <a:lnTo>
                  <a:pt x="0" y="0"/>
                </a:lnTo>
                <a:close/>
              </a:path>
            </a:pathLst>
          </a:custGeom>
          <a:blipFill>
            <a:blip r:embed="rId14">
              <a:extLst>
                <a:ext uri="{96DAC541-7B7A-43D3-8B79-37D633B846F1}">
                  <asvg:svgBlip xmlns:asvg="http://schemas.microsoft.com/office/drawing/2016/SVG/main" r:embed="rId15"/>
                </a:ext>
              </a:extLst>
            </a:blip>
            <a:stretch>
              <a:fillRect l="-254470" t="-232775" r="-26687" b="-59741"/>
            </a:stretch>
          </a:blipFill>
        </p:spPr>
      </p:sp>
      <p:sp>
        <p:nvSpPr>
          <p:cNvPr name="Freeform 20" id="20"/>
          <p:cNvSpPr/>
          <p:nvPr/>
        </p:nvSpPr>
        <p:spPr>
          <a:xfrm flipH="false" flipV="false" rot="780254">
            <a:off x="-1018961" y="2048075"/>
            <a:ext cx="3209073" cy="3287823"/>
          </a:xfrm>
          <a:custGeom>
            <a:avLst/>
            <a:gdLst/>
            <a:ahLst/>
            <a:cxnLst/>
            <a:rect r="r" b="b" t="t" l="l"/>
            <a:pathLst>
              <a:path h="3287823" w="3209073">
                <a:moveTo>
                  <a:pt x="0" y="0"/>
                </a:moveTo>
                <a:lnTo>
                  <a:pt x="3209073" y="0"/>
                </a:lnTo>
                <a:lnTo>
                  <a:pt x="3209073" y="3287823"/>
                </a:lnTo>
                <a:lnTo>
                  <a:pt x="0" y="328782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1" id="21"/>
          <p:cNvSpPr txBox="true"/>
          <p:nvPr/>
        </p:nvSpPr>
        <p:spPr>
          <a:xfrm rot="0">
            <a:off x="2652229" y="5086350"/>
            <a:ext cx="5612036" cy="3060700"/>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Tenor Sans"/>
                <a:ea typeface="Tenor Sans"/>
                <a:cs typeface="Tenor Sans"/>
                <a:sym typeface="Tenor Sans"/>
              </a:rPr>
              <a:t>Mampu merepresentasikan hubungan kompleks</a:t>
            </a:r>
          </a:p>
          <a:p>
            <a:pPr algn="l" marL="539749" indent="-269875" lvl="1">
              <a:lnSpc>
                <a:spcPts val="3499"/>
              </a:lnSpc>
              <a:buFont typeface="Arial"/>
              <a:buChar char="•"/>
            </a:pPr>
            <a:r>
              <a:rPr lang="en-US" sz="2499">
                <a:solidFill>
                  <a:srgbClr val="000000"/>
                </a:solidFill>
                <a:latin typeface="Tenor Sans"/>
                <a:ea typeface="Tenor Sans"/>
                <a:cs typeface="Tenor Sans"/>
                <a:sym typeface="Tenor Sans"/>
              </a:rPr>
              <a:t>Efisien untuk analisis jaringan</a:t>
            </a:r>
          </a:p>
          <a:p>
            <a:pPr algn="l" marL="539749" indent="-269875" lvl="1">
              <a:lnSpc>
                <a:spcPts val="3499"/>
              </a:lnSpc>
              <a:buFont typeface="Arial"/>
              <a:buChar char="•"/>
            </a:pPr>
            <a:r>
              <a:rPr lang="en-US" sz="2499">
                <a:solidFill>
                  <a:srgbClr val="000000"/>
                </a:solidFill>
                <a:latin typeface="Tenor Sans"/>
                <a:ea typeface="Tenor Sans"/>
                <a:cs typeface="Tenor Sans"/>
                <a:sym typeface="Tenor Sans"/>
              </a:rPr>
              <a:t>Fleksibilitas dalam mengelola data terhubung</a:t>
            </a:r>
          </a:p>
          <a:p>
            <a:pPr algn="l" marL="539749" indent="-269875" lvl="1">
              <a:lnSpc>
                <a:spcPts val="3499"/>
              </a:lnSpc>
              <a:buFont typeface="Arial"/>
              <a:buChar char="•"/>
            </a:pPr>
            <a:r>
              <a:rPr lang="en-US" sz="2499">
                <a:solidFill>
                  <a:srgbClr val="000000"/>
                </a:solidFill>
                <a:latin typeface="Tenor Sans"/>
                <a:ea typeface="Tenor Sans"/>
                <a:cs typeface="Tenor Sans"/>
                <a:sym typeface="Tenor Sans"/>
              </a:rPr>
              <a:t>Algoritma canggih tersedia</a:t>
            </a:r>
          </a:p>
          <a:p>
            <a:pPr algn="l" marL="539749" indent="-269875" lvl="1">
              <a:lnSpc>
                <a:spcPts val="3499"/>
              </a:lnSpc>
              <a:buFont typeface="Arial"/>
              <a:buChar char="•"/>
            </a:pPr>
            <a:r>
              <a:rPr lang="en-US" sz="2499">
                <a:solidFill>
                  <a:srgbClr val="000000"/>
                </a:solidFill>
                <a:latin typeface="Tenor Sans"/>
                <a:ea typeface="Tenor Sans"/>
                <a:cs typeface="Tenor Sans"/>
                <a:sym typeface="Tenor Sans"/>
              </a:rPr>
              <a:t>Skalabilitas</a:t>
            </a:r>
          </a:p>
        </p:txBody>
      </p:sp>
      <p:sp>
        <p:nvSpPr>
          <p:cNvPr name="TextBox 22" id="22"/>
          <p:cNvSpPr txBox="true"/>
          <p:nvPr/>
        </p:nvSpPr>
        <p:spPr>
          <a:xfrm rot="0">
            <a:off x="2197517" y="1228725"/>
            <a:ext cx="13892965" cy="1727835"/>
          </a:xfrm>
          <a:prstGeom prst="rect">
            <a:avLst/>
          </a:prstGeom>
        </p:spPr>
        <p:txBody>
          <a:bodyPr anchor="t" rtlCol="false" tIns="0" lIns="0" bIns="0" rIns="0">
            <a:spAutoFit/>
          </a:bodyPr>
          <a:lstStyle/>
          <a:p>
            <a:pPr algn="ctr">
              <a:lnSpc>
                <a:spcPts val="6480"/>
              </a:lnSpc>
            </a:pPr>
            <a:r>
              <a:rPr lang="en-US" sz="7200">
                <a:solidFill>
                  <a:srgbClr val="004C42"/>
                </a:solidFill>
                <a:latin typeface="Pluma Bold"/>
                <a:ea typeface="Pluma Bold"/>
                <a:cs typeface="Pluma Bold"/>
                <a:sym typeface="Pluma Bold"/>
              </a:rPr>
              <a:t>KELEBIHAN DAN KEKURANGAN graph data type</a:t>
            </a:r>
          </a:p>
        </p:txBody>
      </p:sp>
      <p:sp>
        <p:nvSpPr>
          <p:cNvPr name="TextBox 23" id="23"/>
          <p:cNvSpPr txBox="true"/>
          <p:nvPr/>
        </p:nvSpPr>
        <p:spPr>
          <a:xfrm rot="0">
            <a:off x="10723436" y="3475680"/>
            <a:ext cx="4212633" cy="529590"/>
          </a:xfrm>
          <a:prstGeom prst="rect">
            <a:avLst/>
          </a:prstGeom>
        </p:spPr>
        <p:txBody>
          <a:bodyPr anchor="t" rtlCol="false" tIns="0" lIns="0" bIns="0" rIns="0">
            <a:spAutoFit/>
          </a:bodyPr>
          <a:lstStyle/>
          <a:p>
            <a:pPr algn="ctr">
              <a:lnSpc>
                <a:spcPts val="3780"/>
              </a:lnSpc>
            </a:pPr>
            <a:r>
              <a:rPr lang="en-US" sz="4200">
                <a:solidFill>
                  <a:srgbClr val="004C42"/>
                </a:solidFill>
                <a:latin typeface="Pluma Bold"/>
                <a:ea typeface="Pluma Bold"/>
                <a:cs typeface="Pluma Bold"/>
                <a:sym typeface="Pluma Bold"/>
              </a:rPr>
              <a:t>KEKURANGAN</a:t>
            </a:r>
          </a:p>
        </p:txBody>
      </p:sp>
      <p:sp>
        <p:nvSpPr>
          <p:cNvPr name="TextBox 24" id="24"/>
          <p:cNvSpPr txBox="true"/>
          <p:nvPr/>
        </p:nvSpPr>
        <p:spPr>
          <a:xfrm rot="0">
            <a:off x="3351931" y="3409251"/>
            <a:ext cx="4212633" cy="529590"/>
          </a:xfrm>
          <a:prstGeom prst="rect">
            <a:avLst/>
          </a:prstGeom>
        </p:spPr>
        <p:txBody>
          <a:bodyPr anchor="t" rtlCol="false" tIns="0" lIns="0" bIns="0" rIns="0">
            <a:spAutoFit/>
          </a:bodyPr>
          <a:lstStyle/>
          <a:p>
            <a:pPr algn="ctr">
              <a:lnSpc>
                <a:spcPts val="3780"/>
              </a:lnSpc>
            </a:pPr>
            <a:r>
              <a:rPr lang="en-US" sz="4200">
                <a:solidFill>
                  <a:srgbClr val="004C42"/>
                </a:solidFill>
                <a:latin typeface="Pluma Bold"/>
                <a:ea typeface="Pluma Bold"/>
                <a:cs typeface="Pluma Bold"/>
                <a:sym typeface="Pluma Bold"/>
              </a:rPr>
              <a:t>KELEBIHAN</a:t>
            </a:r>
          </a:p>
        </p:txBody>
      </p:sp>
      <p:sp>
        <p:nvSpPr>
          <p:cNvPr name="Freeform 25" id="25"/>
          <p:cNvSpPr/>
          <p:nvPr/>
        </p:nvSpPr>
        <p:spPr>
          <a:xfrm flipH="false" flipV="false" rot="-5598086">
            <a:off x="15474814" y="290880"/>
            <a:ext cx="2621561" cy="2356087"/>
          </a:xfrm>
          <a:custGeom>
            <a:avLst/>
            <a:gdLst/>
            <a:ahLst/>
            <a:cxnLst/>
            <a:rect r="r" b="b" t="t" l="l"/>
            <a:pathLst>
              <a:path h="2356087" w="2621561">
                <a:moveTo>
                  <a:pt x="0" y="0"/>
                </a:moveTo>
                <a:lnTo>
                  <a:pt x="2621561" y="0"/>
                </a:lnTo>
                <a:lnTo>
                  <a:pt x="2621561" y="2356087"/>
                </a:lnTo>
                <a:lnTo>
                  <a:pt x="0" y="235608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6" id="26"/>
          <p:cNvSpPr txBox="true"/>
          <p:nvPr/>
        </p:nvSpPr>
        <p:spPr>
          <a:xfrm rot="0">
            <a:off x="9355453" y="5123341"/>
            <a:ext cx="6178567" cy="3498849"/>
          </a:xfrm>
          <a:prstGeom prst="rect">
            <a:avLst/>
          </a:prstGeom>
        </p:spPr>
        <p:txBody>
          <a:bodyPr anchor="t" rtlCol="false" tIns="0" lIns="0" bIns="0" rIns="0">
            <a:spAutoFit/>
          </a:bodyPr>
          <a:lstStyle/>
          <a:p>
            <a:pPr algn="just" marL="539754" indent="-269877" lvl="1">
              <a:lnSpc>
                <a:spcPts val="3500"/>
              </a:lnSpc>
              <a:buFont typeface="Arial"/>
              <a:buChar char="•"/>
            </a:pPr>
            <a:r>
              <a:rPr lang="en-US" sz="2500">
                <a:solidFill>
                  <a:srgbClr val="000000"/>
                </a:solidFill>
                <a:latin typeface="Tenor Sans"/>
                <a:ea typeface="Tenor Sans"/>
                <a:cs typeface="Tenor Sans"/>
                <a:sym typeface="Tenor Sans"/>
              </a:rPr>
              <a:t>Membutuhkan pemahaman yang tinggi</a:t>
            </a:r>
          </a:p>
          <a:p>
            <a:pPr algn="just" marL="539754" indent="-269877" lvl="1">
              <a:lnSpc>
                <a:spcPts val="3500"/>
              </a:lnSpc>
              <a:buFont typeface="Arial"/>
              <a:buChar char="•"/>
            </a:pPr>
            <a:r>
              <a:rPr lang="en-US" sz="2500">
                <a:solidFill>
                  <a:srgbClr val="000000"/>
                </a:solidFill>
                <a:latin typeface="Tenor Sans"/>
                <a:ea typeface="Tenor Sans"/>
                <a:cs typeface="Tenor Sans"/>
                <a:sym typeface="Tenor Sans"/>
              </a:rPr>
              <a:t>Memakan banyak waktu dan sumber daya</a:t>
            </a:r>
          </a:p>
          <a:p>
            <a:pPr algn="just" marL="539754" indent="-269877" lvl="1">
              <a:lnSpc>
                <a:spcPts val="3500"/>
              </a:lnSpc>
              <a:buFont typeface="Arial"/>
              <a:buChar char="•"/>
            </a:pPr>
            <a:r>
              <a:rPr lang="en-US" sz="2500">
                <a:solidFill>
                  <a:srgbClr val="000000"/>
                </a:solidFill>
                <a:latin typeface="Tenor Sans"/>
                <a:ea typeface="Tenor Sans"/>
                <a:cs typeface="Tenor Sans"/>
                <a:sym typeface="Tenor Sans"/>
              </a:rPr>
              <a:t>Kesulitan dalam penyimpanan dan query</a:t>
            </a:r>
          </a:p>
          <a:p>
            <a:pPr algn="just" marL="539754" indent="-269877" lvl="1">
              <a:lnSpc>
                <a:spcPts val="3500"/>
              </a:lnSpc>
              <a:buFont typeface="Arial"/>
              <a:buChar char="•"/>
            </a:pPr>
            <a:r>
              <a:rPr lang="en-US" sz="2500">
                <a:solidFill>
                  <a:srgbClr val="000000"/>
                </a:solidFill>
                <a:latin typeface="Tenor Sans"/>
                <a:ea typeface="Tenor Sans"/>
                <a:cs typeface="Tenor Sans"/>
                <a:sym typeface="Tenor Sans"/>
              </a:rPr>
              <a:t>Pengelolaan data dinamis lebih rumit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85818" y="1028700"/>
            <a:ext cx="8145964" cy="8229600"/>
          </a:xfrm>
          <a:custGeom>
            <a:avLst/>
            <a:gdLst/>
            <a:ahLst/>
            <a:cxnLst/>
            <a:rect r="r" b="b" t="t" l="l"/>
            <a:pathLst>
              <a:path h="8229600" w="8145964">
                <a:moveTo>
                  <a:pt x="0" y="0"/>
                </a:moveTo>
                <a:lnTo>
                  <a:pt x="8145964" y="0"/>
                </a:lnTo>
                <a:lnTo>
                  <a:pt x="8145964" y="8229600"/>
                </a:lnTo>
                <a:lnTo>
                  <a:pt x="0" y="82296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1026" t="0" r="0" b="0"/>
            </a:stretch>
          </a:blipFill>
        </p:spPr>
      </p:sp>
      <p:grpSp>
        <p:nvGrpSpPr>
          <p:cNvPr name="Group 3" id="3"/>
          <p:cNvGrpSpPr/>
          <p:nvPr/>
        </p:nvGrpSpPr>
        <p:grpSpPr>
          <a:xfrm rot="0">
            <a:off x="1331787" y="3160162"/>
            <a:ext cx="11313807" cy="2742406"/>
            <a:chOff x="0" y="0"/>
            <a:chExt cx="15085077" cy="3656541"/>
          </a:xfrm>
        </p:grpSpPr>
        <p:sp>
          <p:nvSpPr>
            <p:cNvPr name="Freeform 4" id="4"/>
            <p:cNvSpPr/>
            <p:nvPr/>
          </p:nvSpPr>
          <p:spPr>
            <a:xfrm flipH="false" flipV="false" rot="0">
              <a:off x="0" y="0"/>
              <a:ext cx="5143472" cy="3656541"/>
            </a:xfrm>
            <a:custGeom>
              <a:avLst/>
              <a:gdLst/>
              <a:ahLst/>
              <a:cxnLst/>
              <a:rect r="r" b="b" t="t" l="l"/>
              <a:pathLst>
                <a:path h="3656541" w="5143472">
                  <a:moveTo>
                    <a:pt x="0" y="0"/>
                  </a:moveTo>
                  <a:lnTo>
                    <a:pt x="5143472" y="0"/>
                  </a:lnTo>
                  <a:lnTo>
                    <a:pt x="5143472" y="3656541"/>
                  </a:lnTo>
                  <a:lnTo>
                    <a:pt x="0" y="3656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645171" y="0"/>
              <a:ext cx="5143472" cy="3656541"/>
            </a:xfrm>
            <a:custGeom>
              <a:avLst/>
              <a:gdLst/>
              <a:ahLst/>
              <a:cxnLst/>
              <a:rect r="r" b="b" t="t" l="l"/>
              <a:pathLst>
                <a:path h="3656541" w="5143472">
                  <a:moveTo>
                    <a:pt x="0" y="0"/>
                  </a:moveTo>
                  <a:lnTo>
                    <a:pt x="5143472" y="0"/>
                  </a:lnTo>
                  <a:lnTo>
                    <a:pt x="5143472" y="3656541"/>
                  </a:lnTo>
                  <a:lnTo>
                    <a:pt x="0" y="3656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290341" y="0"/>
              <a:ext cx="5143472" cy="3656541"/>
            </a:xfrm>
            <a:custGeom>
              <a:avLst/>
              <a:gdLst/>
              <a:ahLst/>
              <a:cxnLst/>
              <a:rect r="r" b="b" t="t" l="l"/>
              <a:pathLst>
                <a:path h="3656541" w="5143472">
                  <a:moveTo>
                    <a:pt x="0" y="0"/>
                  </a:moveTo>
                  <a:lnTo>
                    <a:pt x="5143472" y="0"/>
                  </a:lnTo>
                  <a:lnTo>
                    <a:pt x="5143472" y="3656541"/>
                  </a:lnTo>
                  <a:lnTo>
                    <a:pt x="0" y="3656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941604" y="0"/>
              <a:ext cx="5143472" cy="3656541"/>
            </a:xfrm>
            <a:custGeom>
              <a:avLst/>
              <a:gdLst/>
              <a:ahLst/>
              <a:cxnLst/>
              <a:rect r="r" b="b" t="t" l="l"/>
              <a:pathLst>
                <a:path h="3656541" w="5143472">
                  <a:moveTo>
                    <a:pt x="0" y="0"/>
                  </a:moveTo>
                  <a:lnTo>
                    <a:pt x="5143473" y="0"/>
                  </a:lnTo>
                  <a:lnTo>
                    <a:pt x="5143473" y="3656541"/>
                  </a:lnTo>
                  <a:lnTo>
                    <a:pt x="0" y="3656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8" id="8"/>
          <p:cNvSpPr/>
          <p:nvPr/>
        </p:nvSpPr>
        <p:spPr>
          <a:xfrm flipH="false" flipV="false" rot="2553361">
            <a:off x="13560087" y="1715210"/>
            <a:ext cx="1080164" cy="951436"/>
          </a:xfrm>
          <a:custGeom>
            <a:avLst/>
            <a:gdLst/>
            <a:ahLst/>
            <a:cxnLst/>
            <a:rect r="r" b="b" t="t" l="l"/>
            <a:pathLst>
              <a:path h="951436" w="1080164">
                <a:moveTo>
                  <a:pt x="0" y="0"/>
                </a:moveTo>
                <a:lnTo>
                  <a:pt x="1080164" y="0"/>
                </a:lnTo>
                <a:lnTo>
                  <a:pt x="1080164" y="951437"/>
                </a:lnTo>
                <a:lnTo>
                  <a:pt x="0" y="9514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30312" y="7724201"/>
            <a:ext cx="1423572" cy="1438910"/>
          </a:xfrm>
          <a:custGeom>
            <a:avLst/>
            <a:gdLst/>
            <a:ahLst/>
            <a:cxnLst/>
            <a:rect r="r" b="b" t="t" l="l"/>
            <a:pathLst>
              <a:path h="1438910" w="1423572">
                <a:moveTo>
                  <a:pt x="0" y="0"/>
                </a:moveTo>
                <a:lnTo>
                  <a:pt x="1423572" y="0"/>
                </a:lnTo>
                <a:lnTo>
                  <a:pt x="1423572" y="1438910"/>
                </a:lnTo>
                <a:lnTo>
                  <a:pt x="0" y="14389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false" rot="0">
            <a:off x="14950057" y="1028700"/>
            <a:ext cx="4055537" cy="3755827"/>
          </a:xfrm>
          <a:custGeom>
            <a:avLst/>
            <a:gdLst/>
            <a:ahLst/>
            <a:cxnLst/>
            <a:rect r="r" b="b" t="t" l="l"/>
            <a:pathLst>
              <a:path h="3755827" w="4055537">
                <a:moveTo>
                  <a:pt x="4055538" y="0"/>
                </a:moveTo>
                <a:lnTo>
                  <a:pt x="0" y="0"/>
                </a:lnTo>
                <a:lnTo>
                  <a:pt x="0" y="3755827"/>
                </a:lnTo>
                <a:lnTo>
                  <a:pt x="4055538" y="3755827"/>
                </a:lnTo>
                <a:lnTo>
                  <a:pt x="4055538"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true" flipV="false" rot="0">
            <a:off x="16977826" y="5060300"/>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12">
              <a:extLst>
                <a:ext uri="{96DAC541-7B7A-43D3-8B79-37D633B846F1}">
                  <asvg:svgBlip xmlns:asvg="http://schemas.microsoft.com/office/drawing/2016/SVG/main" r:embed="rId13"/>
                </a:ext>
              </a:extLst>
            </a:blip>
            <a:stretch>
              <a:fillRect l="-254470" t="-232775" r="-26687" b="-59741"/>
            </a:stretch>
          </a:blipFill>
        </p:spPr>
      </p:sp>
      <p:sp>
        <p:nvSpPr>
          <p:cNvPr name="Freeform 12" id="12"/>
          <p:cNvSpPr/>
          <p:nvPr/>
        </p:nvSpPr>
        <p:spPr>
          <a:xfrm flipH="true" flipV="false" rot="0">
            <a:off x="15438861" y="3734617"/>
            <a:ext cx="680934" cy="700478"/>
          </a:xfrm>
          <a:custGeom>
            <a:avLst/>
            <a:gdLst/>
            <a:ahLst/>
            <a:cxnLst/>
            <a:rect r="r" b="b" t="t" l="l"/>
            <a:pathLst>
              <a:path h="700478" w="680934">
                <a:moveTo>
                  <a:pt x="680933" y="0"/>
                </a:moveTo>
                <a:lnTo>
                  <a:pt x="0" y="0"/>
                </a:lnTo>
                <a:lnTo>
                  <a:pt x="0" y="700477"/>
                </a:lnTo>
                <a:lnTo>
                  <a:pt x="680933" y="700477"/>
                </a:lnTo>
                <a:lnTo>
                  <a:pt x="680933" y="0"/>
                </a:lnTo>
                <a:close/>
              </a:path>
            </a:pathLst>
          </a:custGeom>
          <a:blipFill>
            <a:blip r:embed="rId14">
              <a:extLst>
                <a:ext uri="{96DAC541-7B7A-43D3-8B79-37D633B846F1}">
                  <asvg:svgBlip xmlns:asvg="http://schemas.microsoft.com/office/drawing/2016/SVG/main" r:embed="rId15"/>
                </a:ext>
              </a:extLst>
            </a:blip>
            <a:stretch>
              <a:fillRect l="0" t="-163364" r="-142846" b="0"/>
            </a:stretch>
          </a:blipFill>
        </p:spPr>
      </p:sp>
      <p:sp>
        <p:nvSpPr>
          <p:cNvPr name="Freeform 13" id="13"/>
          <p:cNvSpPr/>
          <p:nvPr/>
        </p:nvSpPr>
        <p:spPr>
          <a:xfrm flipH="false" flipV="false" rot="0">
            <a:off x="13380602" y="6279295"/>
            <a:ext cx="1923199" cy="4560381"/>
          </a:xfrm>
          <a:custGeom>
            <a:avLst/>
            <a:gdLst/>
            <a:ahLst/>
            <a:cxnLst/>
            <a:rect r="r" b="b" t="t" l="l"/>
            <a:pathLst>
              <a:path h="4560381" w="1923199">
                <a:moveTo>
                  <a:pt x="0" y="0"/>
                </a:moveTo>
                <a:lnTo>
                  <a:pt x="1923199" y="0"/>
                </a:lnTo>
                <a:lnTo>
                  <a:pt x="1923199" y="4560382"/>
                </a:lnTo>
                <a:lnTo>
                  <a:pt x="0" y="45603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1331787" y="1516439"/>
            <a:ext cx="13295354" cy="1028701"/>
          </a:xfrm>
          <a:prstGeom prst="rect">
            <a:avLst/>
          </a:prstGeom>
        </p:spPr>
        <p:txBody>
          <a:bodyPr anchor="t" rtlCol="false" tIns="0" lIns="0" bIns="0" rIns="0">
            <a:spAutoFit/>
          </a:bodyPr>
          <a:lstStyle/>
          <a:p>
            <a:pPr algn="l">
              <a:lnSpc>
                <a:spcPts val="7200"/>
              </a:lnSpc>
            </a:pPr>
            <a:r>
              <a:rPr lang="en-US" sz="8000">
                <a:solidFill>
                  <a:srgbClr val="004C42"/>
                </a:solidFill>
                <a:latin typeface="Pluma Bold"/>
                <a:ea typeface="Pluma Bold"/>
                <a:cs typeface="Pluma Bold"/>
                <a:sym typeface="Pluma Bold"/>
              </a:rPr>
              <a:t>TRAVERSAL DALAM GRAPH</a:t>
            </a:r>
          </a:p>
        </p:txBody>
      </p:sp>
      <p:sp>
        <p:nvSpPr>
          <p:cNvPr name="Freeform 15" id="15"/>
          <p:cNvSpPr/>
          <p:nvPr/>
        </p:nvSpPr>
        <p:spPr>
          <a:xfrm flipH="false" flipV="false" rot="0">
            <a:off x="4076787" y="8912759"/>
            <a:ext cx="486734" cy="500704"/>
          </a:xfrm>
          <a:custGeom>
            <a:avLst/>
            <a:gdLst/>
            <a:ahLst/>
            <a:cxnLst/>
            <a:rect r="r" b="b" t="t" l="l"/>
            <a:pathLst>
              <a:path h="500704" w="486734">
                <a:moveTo>
                  <a:pt x="0" y="0"/>
                </a:moveTo>
                <a:lnTo>
                  <a:pt x="486734" y="0"/>
                </a:lnTo>
                <a:lnTo>
                  <a:pt x="486734" y="500704"/>
                </a:lnTo>
                <a:lnTo>
                  <a:pt x="0" y="500704"/>
                </a:lnTo>
                <a:lnTo>
                  <a:pt x="0" y="0"/>
                </a:lnTo>
                <a:close/>
              </a:path>
            </a:pathLst>
          </a:custGeom>
          <a:blipFill>
            <a:blip r:embed="rId14">
              <a:extLst>
                <a:ext uri="{96DAC541-7B7A-43D3-8B79-37D633B846F1}">
                  <asvg:svgBlip xmlns:asvg="http://schemas.microsoft.com/office/drawing/2016/SVG/main" r:embed="rId15"/>
                </a:ext>
              </a:extLst>
            </a:blip>
            <a:stretch>
              <a:fillRect l="0" t="-163364" r="-142846" b="0"/>
            </a:stretch>
          </a:blipFill>
        </p:spPr>
      </p:sp>
      <p:sp>
        <p:nvSpPr>
          <p:cNvPr name="Freeform 16" id="16"/>
          <p:cNvSpPr/>
          <p:nvPr/>
        </p:nvSpPr>
        <p:spPr>
          <a:xfrm flipH="false" flipV="false" rot="0">
            <a:off x="0" y="723770"/>
            <a:ext cx="562948" cy="609861"/>
          </a:xfrm>
          <a:custGeom>
            <a:avLst/>
            <a:gdLst/>
            <a:ahLst/>
            <a:cxnLst/>
            <a:rect r="r" b="b" t="t" l="l"/>
            <a:pathLst>
              <a:path h="609861" w="562948">
                <a:moveTo>
                  <a:pt x="0" y="0"/>
                </a:moveTo>
                <a:lnTo>
                  <a:pt x="562948" y="0"/>
                </a:lnTo>
                <a:lnTo>
                  <a:pt x="562948" y="609860"/>
                </a:lnTo>
                <a:lnTo>
                  <a:pt x="0" y="609860"/>
                </a:lnTo>
                <a:lnTo>
                  <a:pt x="0" y="0"/>
                </a:lnTo>
                <a:close/>
              </a:path>
            </a:pathLst>
          </a:custGeom>
          <a:blipFill>
            <a:blip r:embed="rId12">
              <a:extLst>
                <a:ext uri="{96DAC541-7B7A-43D3-8B79-37D633B846F1}">
                  <asvg:svgBlip xmlns:asvg="http://schemas.microsoft.com/office/drawing/2016/SVG/main" r:embed="rId13"/>
                </a:ext>
              </a:extLst>
            </a:blip>
            <a:stretch>
              <a:fillRect l="-254470" t="-232775" r="-26687" b="-59741"/>
            </a:stretch>
          </a:blipFill>
        </p:spPr>
      </p:sp>
      <p:grpSp>
        <p:nvGrpSpPr>
          <p:cNvPr name="Group 17" id="17"/>
          <p:cNvGrpSpPr/>
          <p:nvPr/>
        </p:nvGrpSpPr>
        <p:grpSpPr>
          <a:xfrm rot="0">
            <a:off x="1331787" y="5365230"/>
            <a:ext cx="11313807" cy="2742406"/>
            <a:chOff x="0" y="0"/>
            <a:chExt cx="15085077" cy="3656541"/>
          </a:xfrm>
        </p:grpSpPr>
        <p:sp>
          <p:nvSpPr>
            <p:cNvPr name="Freeform 18" id="18"/>
            <p:cNvSpPr/>
            <p:nvPr/>
          </p:nvSpPr>
          <p:spPr>
            <a:xfrm flipH="false" flipV="false" rot="0">
              <a:off x="0" y="0"/>
              <a:ext cx="5143472" cy="3656541"/>
            </a:xfrm>
            <a:custGeom>
              <a:avLst/>
              <a:gdLst/>
              <a:ahLst/>
              <a:cxnLst/>
              <a:rect r="r" b="b" t="t" l="l"/>
              <a:pathLst>
                <a:path h="3656541" w="5143472">
                  <a:moveTo>
                    <a:pt x="0" y="0"/>
                  </a:moveTo>
                  <a:lnTo>
                    <a:pt x="5143472" y="0"/>
                  </a:lnTo>
                  <a:lnTo>
                    <a:pt x="5143472" y="3656541"/>
                  </a:lnTo>
                  <a:lnTo>
                    <a:pt x="0" y="3656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3645171" y="0"/>
              <a:ext cx="5143472" cy="3656541"/>
            </a:xfrm>
            <a:custGeom>
              <a:avLst/>
              <a:gdLst/>
              <a:ahLst/>
              <a:cxnLst/>
              <a:rect r="r" b="b" t="t" l="l"/>
              <a:pathLst>
                <a:path h="3656541" w="5143472">
                  <a:moveTo>
                    <a:pt x="0" y="0"/>
                  </a:moveTo>
                  <a:lnTo>
                    <a:pt x="5143472" y="0"/>
                  </a:lnTo>
                  <a:lnTo>
                    <a:pt x="5143472" y="3656541"/>
                  </a:lnTo>
                  <a:lnTo>
                    <a:pt x="0" y="3656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7290341" y="0"/>
              <a:ext cx="5143472" cy="3656541"/>
            </a:xfrm>
            <a:custGeom>
              <a:avLst/>
              <a:gdLst/>
              <a:ahLst/>
              <a:cxnLst/>
              <a:rect r="r" b="b" t="t" l="l"/>
              <a:pathLst>
                <a:path h="3656541" w="5143472">
                  <a:moveTo>
                    <a:pt x="0" y="0"/>
                  </a:moveTo>
                  <a:lnTo>
                    <a:pt x="5143472" y="0"/>
                  </a:lnTo>
                  <a:lnTo>
                    <a:pt x="5143472" y="3656541"/>
                  </a:lnTo>
                  <a:lnTo>
                    <a:pt x="0" y="3656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9941604" y="0"/>
              <a:ext cx="5143472" cy="3656541"/>
            </a:xfrm>
            <a:custGeom>
              <a:avLst/>
              <a:gdLst/>
              <a:ahLst/>
              <a:cxnLst/>
              <a:rect r="r" b="b" t="t" l="l"/>
              <a:pathLst>
                <a:path h="3656541" w="5143472">
                  <a:moveTo>
                    <a:pt x="0" y="0"/>
                  </a:moveTo>
                  <a:lnTo>
                    <a:pt x="5143473" y="0"/>
                  </a:lnTo>
                  <a:lnTo>
                    <a:pt x="5143473" y="3656541"/>
                  </a:lnTo>
                  <a:lnTo>
                    <a:pt x="0" y="3656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22" id="22"/>
          <p:cNvGrpSpPr/>
          <p:nvPr/>
        </p:nvGrpSpPr>
        <p:grpSpPr>
          <a:xfrm rot="0">
            <a:off x="1331787" y="5817080"/>
            <a:ext cx="11313807" cy="2742406"/>
            <a:chOff x="0" y="0"/>
            <a:chExt cx="15085077" cy="3656541"/>
          </a:xfrm>
        </p:grpSpPr>
        <p:sp>
          <p:nvSpPr>
            <p:cNvPr name="Freeform 23" id="23"/>
            <p:cNvSpPr/>
            <p:nvPr/>
          </p:nvSpPr>
          <p:spPr>
            <a:xfrm flipH="false" flipV="false" rot="0">
              <a:off x="0" y="0"/>
              <a:ext cx="5143472" cy="3656541"/>
            </a:xfrm>
            <a:custGeom>
              <a:avLst/>
              <a:gdLst/>
              <a:ahLst/>
              <a:cxnLst/>
              <a:rect r="r" b="b" t="t" l="l"/>
              <a:pathLst>
                <a:path h="3656541" w="5143472">
                  <a:moveTo>
                    <a:pt x="0" y="0"/>
                  </a:moveTo>
                  <a:lnTo>
                    <a:pt x="5143472" y="0"/>
                  </a:lnTo>
                  <a:lnTo>
                    <a:pt x="5143472" y="3656541"/>
                  </a:lnTo>
                  <a:lnTo>
                    <a:pt x="0" y="3656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3645171" y="0"/>
              <a:ext cx="5143472" cy="3656541"/>
            </a:xfrm>
            <a:custGeom>
              <a:avLst/>
              <a:gdLst/>
              <a:ahLst/>
              <a:cxnLst/>
              <a:rect r="r" b="b" t="t" l="l"/>
              <a:pathLst>
                <a:path h="3656541" w="5143472">
                  <a:moveTo>
                    <a:pt x="0" y="0"/>
                  </a:moveTo>
                  <a:lnTo>
                    <a:pt x="5143472" y="0"/>
                  </a:lnTo>
                  <a:lnTo>
                    <a:pt x="5143472" y="3656541"/>
                  </a:lnTo>
                  <a:lnTo>
                    <a:pt x="0" y="3656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7290341" y="0"/>
              <a:ext cx="5143472" cy="3656541"/>
            </a:xfrm>
            <a:custGeom>
              <a:avLst/>
              <a:gdLst/>
              <a:ahLst/>
              <a:cxnLst/>
              <a:rect r="r" b="b" t="t" l="l"/>
              <a:pathLst>
                <a:path h="3656541" w="5143472">
                  <a:moveTo>
                    <a:pt x="0" y="0"/>
                  </a:moveTo>
                  <a:lnTo>
                    <a:pt x="5143472" y="0"/>
                  </a:lnTo>
                  <a:lnTo>
                    <a:pt x="5143472" y="3656541"/>
                  </a:lnTo>
                  <a:lnTo>
                    <a:pt x="0" y="3656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9941604" y="0"/>
              <a:ext cx="5143472" cy="3656541"/>
            </a:xfrm>
            <a:custGeom>
              <a:avLst/>
              <a:gdLst/>
              <a:ahLst/>
              <a:cxnLst/>
              <a:rect r="r" b="b" t="t" l="l"/>
              <a:pathLst>
                <a:path h="3656541" w="5143472">
                  <a:moveTo>
                    <a:pt x="0" y="0"/>
                  </a:moveTo>
                  <a:lnTo>
                    <a:pt x="5143473" y="0"/>
                  </a:lnTo>
                  <a:lnTo>
                    <a:pt x="5143473" y="3656541"/>
                  </a:lnTo>
                  <a:lnTo>
                    <a:pt x="0" y="3656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27" id="27"/>
          <p:cNvSpPr txBox="true"/>
          <p:nvPr/>
        </p:nvSpPr>
        <p:spPr>
          <a:xfrm rot="0">
            <a:off x="1463638" y="3667942"/>
            <a:ext cx="11050105" cy="4116072"/>
          </a:xfrm>
          <a:prstGeom prst="rect">
            <a:avLst/>
          </a:prstGeom>
        </p:spPr>
        <p:txBody>
          <a:bodyPr anchor="t" rtlCol="false" tIns="0" lIns="0" bIns="0" rIns="0">
            <a:spAutoFit/>
          </a:bodyPr>
          <a:lstStyle/>
          <a:p>
            <a:pPr algn="just">
              <a:lnSpc>
                <a:spcPts val="3604"/>
              </a:lnSpc>
            </a:pPr>
            <a:r>
              <a:rPr lang="en-US" sz="2574">
                <a:solidFill>
                  <a:srgbClr val="000000"/>
                </a:solidFill>
                <a:latin typeface="Tenor Sans"/>
                <a:ea typeface="Tenor Sans"/>
                <a:cs typeface="Tenor Sans"/>
                <a:sym typeface="Tenor Sans"/>
              </a:rPr>
              <a:t>Traversal pada graph adalah proses sistematis untuk mengunjungi setiap simpul (node) dan sisi (edge) dalam graf dengan urutan tertentu. Tujuannya bisa beragam, seperti mencari jalur, mengecek keterhubungan, atau mengolah informasi yang tersimpan di simpul-simpul tersebut. Dua metode utama traversal adalah Breadth-First Search (BFS), yang mengunjungi simpul-simpul berdasarkan kedekatan jarak dari titik awal, dan Depth-First Search (DFS), yang mengeksplorasi jalur sedalam mungkin sebelum mundur. Traversal sangat penting dalam membangun banyak algoritma graf.</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6218" y="1028700"/>
            <a:ext cx="16375564" cy="8229600"/>
            <a:chOff x="0" y="0"/>
            <a:chExt cx="21834086" cy="10972800"/>
          </a:xfrm>
        </p:grpSpPr>
        <p:sp>
          <p:nvSpPr>
            <p:cNvPr name="Freeform 3" id="3"/>
            <p:cNvSpPr/>
            <p:nvPr/>
          </p:nvSpPr>
          <p:spPr>
            <a:xfrm flipH="false" flipV="false" rot="0">
              <a:off x="0" y="0"/>
              <a:ext cx="10972800" cy="10972800"/>
            </a:xfrm>
            <a:custGeom>
              <a:avLst/>
              <a:gdLst/>
              <a:ahLst/>
              <a:cxnLst/>
              <a:rect r="r" b="b" t="t" l="l"/>
              <a:pathLst>
                <a:path h="10972800" w="10972800">
                  <a:moveTo>
                    <a:pt x="0" y="0"/>
                  </a:moveTo>
                  <a:lnTo>
                    <a:pt x="10972800" y="0"/>
                  </a:lnTo>
                  <a:lnTo>
                    <a:pt x="10972800" y="10972800"/>
                  </a:lnTo>
                  <a:lnTo>
                    <a:pt x="0" y="109728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72800" y="0"/>
              <a:ext cx="10861286" cy="10972800"/>
            </a:xfrm>
            <a:custGeom>
              <a:avLst/>
              <a:gdLst/>
              <a:ahLst/>
              <a:cxnLst/>
              <a:rect r="r" b="b" t="t" l="l"/>
              <a:pathLst>
                <a:path h="10972800" w="10861286">
                  <a:moveTo>
                    <a:pt x="0" y="0"/>
                  </a:moveTo>
                  <a:lnTo>
                    <a:pt x="10861286" y="0"/>
                  </a:lnTo>
                  <a:lnTo>
                    <a:pt x="10861286" y="10972800"/>
                  </a:lnTo>
                  <a:lnTo>
                    <a:pt x="0" y="109728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1026" t="0" r="0" b="0"/>
              </a:stretch>
            </a:blipFill>
          </p:spPr>
        </p:sp>
      </p:grpSp>
      <p:sp>
        <p:nvSpPr>
          <p:cNvPr name="Freeform 5" id="5"/>
          <p:cNvSpPr/>
          <p:nvPr/>
        </p:nvSpPr>
        <p:spPr>
          <a:xfrm flipH="true" flipV="false" rot="0">
            <a:off x="1800674" y="1028700"/>
            <a:ext cx="754288" cy="775937"/>
          </a:xfrm>
          <a:custGeom>
            <a:avLst/>
            <a:gdLst/>
            <a:ahLst/>
            <a:cxnLst/>
            <a:rect r="r" b="b" t="t" l="l"/>
            <a:pathLst>
              <a:path h="775937" w="754288">
                <a:moveTo>
                  <a:pt x="754289" y="0"/>
                </a:moveTo>
                <a:lnTo>
                  <a:pt x="0" y="0"/>
                </a:lnTo>
                <a:lnTo>
                  <a:pt x="0" y="775937"/>
                </a:lnTo>
                <a:lnTo>
                  <a:pt x="754289" y="775937"/>
                </a:lnTo>
                <a:lnTo>
                  <a:pt x="754289"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6" id="6"/>
          <p:cNvSpPr/>
          <p:nvPr/>
        </p:nvSpPr>
        <p:spPr>
          <a:xfrm flipH="false" flipV="false" rot="0">
            <a:off x="16152710" y="1676937"/>
            <a:ext cx="562948" cy="609861"/>
          </a:xfrm>
          <a:custGeom>
            <a:avLst/>
            <a:gdLst/>
            <a:ahLst/>
            <a:cxnLst/>
            <a:rect r="r" b="b" t="t" l="l"/>
            <a:pathLst>
              <a:path h="609861" w="562948">
                <a:moveTo>
                  <a:pt x="0" y="0"/>
                </a:moveTo>
                <a:lnTo>
                  <a:pt x="562949" y="0"/>
                </a:lnTo>
                <a:lnTo>
                  <a:pt x="562949" y="609861"/>
                </a:lnTo>
                <a:lnTo>
                  <a:pt x="0" y="609861"/>
                </a:lnTo>
                <a:lnTo>
                  <a:pt x="0" y="0"/>
                </a:lnTo>
                <a:close/>
              </a:path>
            </a:pathLst>
          </a:custGeom>
          <a:blipFill>
            <a:blip r:embed="rId6">
              <a:extLst>
                <a:ext uri="{96DAC541-7B7A-43D3-8B79-37D633B846F1}">
                  <asvg:svgBlip xmlns:asvg="http://schemas.microsoft.com/office/drawing/2016/SVG/main" r:embed="rId7"/>
                </a:ext>
              </a:extLst>
            </a:blip>
            <a:stretch>
              <a:fillRect l="-254470" t="-232775" r="-26687" b="-59741"/>
            </a:stretch>
          </a:blipFill>
        </p:spPr>
      </p:sp>
      <p:sp>
        <p:nvSpPr>
          <p:cNvPr name="Freeform 7" id="7"/>
          <p:cNvSpPr/>
          <p:nvPr/>
        </p:nvSpPr>
        <p:spPr>
          <a:xfrm flipH="true" flipV="false" rot="0">
            <a:off x="846976" y="5676706"/>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6">
              <a:extLst>
                <a:ext uri="{96DAC541-7B7A-43D3-8B79-37D633B846F1}">
                  <asvg:svgBlip xmlns:asvg="http://schemas.microsoft.com/office/drawing/2016/SVG/main" r:embed="rId7"/>
                </a:ext>
              </a:extLst>
            </a:blip>
            <a:stretch>
              <a:fillRect l="-254470" t="-232775" r="-26687" b="-59741"/>
            </a:stretch>
          </a:blipFill>
        </p:spPr>
      </p:sp>
      <p:sp>
        <p:nvSpPr>
          <p:cNvPr name="Freeform 8" id="8"/>
          <p:cNvSpPr/>
          <p:nvPr/>
        </p:nvSpPr>
        <p:spPr>
          <a:xfrm flipH="false" flipV="false" rot="1238559">
            <a:off x="14864031" y="5492927"/>
            <a:ext cx="5410326" cy="5816972"/>
          </a:xfrm>
          <a:custGeom>
            <a:avLst/>
            <a:gdLst/>
            <a:ahLst/>
            <a:cxnLst/>
            <a:rect r="r" b="b" t="t" l="l"/>
            <a:pathLst>
              <a:path h="5816972" w="5410326">
                <a:moveTo>
                  <a:pt x="0" y="0"/>
                </a:moveTo>
                <a:lnTo>
                  <a:pt x="5410327" y="0"/>
                </a:lnTo>
                <a:lnTo>
                  <a:pt x="5410327" y="5816972"/>
                </a:lnTo>
                <a:lnTo>
                  <a:pt x="0" y="58169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3700660" y="8937657"/>
            <a:ext cx="623394" cy="641286"/>
          </a:xfrm>
          <a:custGeom>
            <a:avLst/>
            <a:gdLst/>
            <a:ahLst/>
            <a:cxnLst/>
            <a:rect r="r" b="b" t="t" l="l"/>
            <a:pathLst>
              <a:path h="641286" w="623394">
                <a:moveTo>
                  <a:pt x="0" y="0"/>
                </a:moveTo>
                <a:lnTo>
                  <a:pt x="623394" y="0"/>
                </a:lnTo>
                <a:lnTo>
                  <a:pt x="623394" y="641286"/>
                </a:lnTo>
                <a:lnTo>
                  <a:pt x="0" y="641286"/>
                </a:lnTo>
                <a:lnTo>
                  <a:pt x="0"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10" id="10"/>
          <p:cNvSpPr/>
          <p:nvPr/>
        </p:nvSpPr>
        <p:spPr>
          <a:xfrm flipH="false" flipV="false" rot="-1527032">
            <a:off x="-1415351" y="1260747"/>
            <a:ext cx="3112058" cy="3522465"/>
          </a:xfrm>
          <a:custGeom>
            <a:avLst/>
            <a:gdLst/>
            <a:ahLst/>
            <a:cxnLst/>
            <a:rect r="r" b="b" t="t" l="l"/>
            <a:pathLst>
              <a:path h="3522465" w="3112058">
                <a:moveTo>
                  <a:pt x="0" y="0"/>
                </a:moveTo>
                <a:lnTo>
                  <a:pt x="3112058" y="0"/>
                </a:lnTo>
                <a:lnTo>
                  <a:pt x="3112058" y="3522465"/>
                </a:lnTo>
                <a:lnTo>
                  <a:pt x="0" y="35224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987260" y="1934970"/>
            <a:ext cx="12480753" cy="903682"/>
          </a:xfrm>
          <a:prstGeom prst="rect">
            <a:avLst/>
          </a:prstGeom>
        </p:spPr>
        <p:txBody>
          <a:bodyPr anchor="t" rtlCol="false" tIns="0" lIns="0" bIns="0" rIns="0">
            <a:spAutoFit/>
          </a:bodyPr>
          <a:lstStyle/>
          <a:p>
            <a:pPr algn="ctr">
              <a:lnSpc>
                <a:spcPts val="6496"/>
              </a:lnSpc>
            </a:pPr>
            <a:r>
              <a:rPr lang="en-US" sz="7218">
                <a:solidFill>
                  <a:srgbClr val="004C42"/>
                </a:solidFill>
                <a:latin typeface="Pluma Bold"/>
                <a:ea typeface="Pluma Bold"/>
                <a:cs typeface="Pluma Bold"/>
                <a:sym typeface="Pluma Bold"/>
              </a:rPr>
              <a:t>Teknik dalam traversal</a:t>
            </a:r>
          </a:p>
        </p:txBody>
      </p:sp>
      <p:sp>
        <p:nvSpPr>
          <p:cNvPr name="Freeform 12" id="12"/>
          <p:cNvSpPr/>
          <p:nvPr/>
        </p:nvSpPr>
        <p:spPr>
          <a:xfrm flipH="false" flipV="false" rot="0">
            <a:off x="734431" y="8217107"/>
            <a:ext cx="1958657" cy="1239293"/>
          </a:xfrm>
          <a:custGeom>
            <a:avLst/>
            <a:gdLst/>
            <a:ahLst/>
            <a:cxnLst/>
            <a:rect r="r" b="b" t="t" l="l"/>
            <a:pathLst>
              <a:path h="1239293" w="1958657">
                <a:moveTo>
                  <a:pt x="0" y="0"/>
                </a:moveTo>
                <a:lnTo>
                  <a:pt x="1958656" y="0"/>
                </a:lnTo>
                <a:lnTo>
                  <a:pt x="1958656" y="1239293"/>
                </a:lnTo>
                <a:lnTo>
                  <a:pt x="0" y="1239293"/>
                </a:lnTo>
                <a:lnTo>
                  <a:pt x="0" y="0"/>
                </a:lnTo>
                <a:close/>
              </a:path>
            </a:pathLst>
          </a:custGeom>
          <a:blipFill>
            <a:blip r:embed="rId12">
              <a:extLst>
                <a:ext uri="{96DAC541-7B7A-43D3-8B79-37D633B846F1}">
                  <asvg:svgBlip xmlns:asvg="http://schemas.microsoft.com/office/drawing/2016/SVG/main" r:embed="rId13"/>
                </a:ext>
              </a:extLst>
            </a:blip>
            <a:stretch>
              <a:fillRect l="-44810" t="-125212" r="0" b="0"/>
            </a:stretch>
          </a:blipFill>
        </p:spPr>
      </p:sp>
      <p:sp>
        <p:nvSpPr>
          <p:cNvPr name="Freeform 13" id="13"/>
          <p:cNvSpPr/>
          <p:nvPr/>
        </p:nvSpPr>
        <p:spPr>
          <a:xfrm flipH="false" flipV="false" rot="0">
            <a:off x="15752050" y="2889825"/>
            <a:ext cx="1507250" cy="1233134"/>
          </a:xfrm>
          <a:custGeom>
            <a:avLst/>
            <a:gdLst/>
            <a:ahLst/>
            <a:cxnLst/>
            <a:rect r="r" b="b" t="t" l="l"/>
            <a:pathLst>
              <a:path h="1233134" w="1507250">
                <a:moveTo>
                  <a:pt x="0" y="0"/>
                </a:moveTo>
                <a:lnTo>
                  <a:pt x="1507250" y="0"/>
                </a:lnTo>
                <a:lnTo>
                  <a:pt x="1507250" y="1233134"/>
                </a:lnTo>
                <a:lnTo>
                  <a:pt x="0" y="1233134"/>
                </a:lnTo>
                <a:lnTo>
                  <a:pt x="0" y="0"/>
                </a:lnTo>
                <a:close/>
              </a:path>
            </a:pathLst>
          </a:custGeom>
          <a:blipFill>
            <a:blip r:embed="rId12">
              <a:extLst>
                <a:ext uri="{96DAC541-7B7A-43D3-8B79-37D633B846F1}">
                  <asvg:svgBlip xmlns:asvg="http://schemas.microsoft.com/office/drawing/2016/SVG/main" r:embed="rId13"/>
                </a:ext>
              </a:extLst>
            </a:blip>
            <a:stretch>
              <a:fillRect l="0" t="0" r="-53626" b="-84777"/>
            </a:stretch>
          </a:blipFill>
        </p:spPr>
      </p:sp>
      <p:grpSp>
        <p:nvGrpSpPr>
          <p:cNvPr name="Group 14" id="14"/>
          <p:cNvGrpSpPr/>
          <p:nvPr/>
        </p:nvGrpSpPr>
        <p:grpSpPr>
          <a:xfrm rot="0">
            <a:off x="3487096" y="3021979"/>
            <a:ext cx="11313807" cy="2742406"/>
            <a:chOff x="0" y="0"/>
            <a:chExt cx="15085077" cy="3656541"/>
          </a:xfrm>
        </p:grpSpPr>
        <p:sp>
          <p:nvSpPr>
            <p:cNvPr name="Freeform 15" id="15"/>
            <p:cNvSpPr/>
            <p:nvPr/>
          </p:nvSpPr>
          <p:spPr>
            <a:xfrm flipH="false" flipV="false" rot="0">
              <a:off x="0" y="0"/>
              <a:ext cx="5143472" cy="3656541"/>
            </a:xfrm>
            <a:custGeom>
              <a:avLst/>
              <a:gdLst/>
              <a:ahLst/>
              <a:cxnLst/>
              <a:rect r="r" b="b" t="t" l="l"/>
              <a:pathLst>
                <a:path h="3656541" w="5143472">
                  <a:moveTo>
                    <a:pt x="0" y="0"/>
                  </a:moveTo>
                  <a:lnTo>
                    <a:pt x="5143472" y="0"/>
                  </a:lnTo>
                  <a:lnTo>
                    <a:pt x="5143472" y="3656541"/>
                  </a:lnTo>
                  <a:lnTo>
                    <a:pt x="0" y="365654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3645171" y="0"/>
              <a:ext cx="5143472" cy="3656541"/>
            </a:xfrm>
            <a:custGeom>
              <a:avLst/>
              <a:gdLst/>
              <a:ahLst/>
              <a:cxnLst/>
              <a:rect r="r" b="b" t="t" l="l"/>
              <a:pathLst>
                <a:path h="3656541" w="5143472">
                  <a:moveTo>
                    <a:pt x="0" y="0"/>
                  </a:moveTo>
                  <a:lnTo>
                    <a:pt x="5143472" y="0"/>
                  </a:lnTo>
                  <a:lnTo>
                    <a:pt x="5143472" y="3656541"/>
                  </a:lnTo>
                  <a:lnTo>
                    <a:pt x="0" y="365654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7290341" y="0"/>
              <a:ext cx="5143472" cy="3656541"/>
            </a:xfrm>
            <a:custGeom>
              <a:avLst/>
              <a:gdLst/>
              <a:ahLst/>
              <a:cxnLst/>
              <a:rect r="r" b="b" t="t" l="l"/>
              <a:pathLst>
                <a:path h="3656541" w="5143472">
                  <a:moveTo>
                    <a:pt x="0" y="0"/>
                  </a:moveTo>
                  <a:lnTo>
                    <a:pt x="5143472" y="0"/>
                  </a:lnTo>
                  <a:lnTo>
                    <a:pt x="5143472" y="3656541"/>
                  </a:lnTo>
                  <a:lnTo>
                    <a:pt x="0" y="365654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false" flipV="false" rot="0">
              <a:off x="9941604" y="0"/>
              <a:ext cx="5143472" cy="3656541"/>
            </a:xfrm>
            <a:custGeom>
              <a:avLst/>
              <a:gdLst/>
              <a:ahLst/>
              <a:cxnLst/>
              <a:rect r="r" b="b" t="t" l="l"/>
              <a:pathLst>
                <a:path h="3656541" w="5143472">
                  <a:moveTo>
                    <a:pt x="0" y="0"/>
                  </a:moveTo>
                  <a:lnTo>
                    <a:pt x="5143473" y="0"/>
                  </a:lnTo>
                  <a:lnTo>
                    <a:pt x="5143473" y="3656541"/>
                  </a:lnTo>
                  <a:lnTo>
                    <a:pt x="0" y="365654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grpSp>
        <p:nvGrpSpPr>
          <p:cNvPr name="Group 19" id="19"/>
          <p:cNvGrpSpPr/>
          <p:nvPr/>
        </p:nvGrpSpPr>
        <p:grpSpPr>
          <a:xfrm rot="0">
            <a:off x="3487096" y="5559957"/>
            <a:ext cx="11313807" cy="2742406"/>
            <a:chOff x="0" y="0"/>
            <a:chExt cx="15085077" cy="3656541"/>
          </a:xfrm>
        </p:grpSpPr>
        <p:sp>
          <p:nvSpPr>
            <p:cNvPr name="Freeform 20" id="20"/>
            <p:cNvSpPr/>
            <p:nvPr/>
          </p:nvSpPr>
          <p:spPr>
            <a:xfrm flipH="false" flipV="false" rot="0">
              <a:off x="0" y="0"/>
              <a:ext cx="5143472" cy="3656541"/>
            </a:xfrm>
            <a:custGeom>
              <a:avLst/>
              <a:gdLst/>
              <a:ahLst/>
              <a:cxnLst/>
              <a:rect r="r" b="b" t="t" l="l"/>
              <a:pathLst>
                <a:path h="3656541" w="5143472">
                  <a:moveTo>
                    <a:pt x="0" y="0"/>
                  </a:moveTo>
                  <a:lnTo>
                    <a:pt x="5143472" y="0"/>
                  </a:lnTo>
                  <a:lnTo>
                    <a:pt x="5143472" y="3656541"/>
                  </a:lnTo>
                  <a:lnTo>
                    <a:pt x="0" y="365654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3645171" y="0"/>
              <a:ext cx="5143472" cy="3656541"/>
            </a:xfrm>
            <a:custGeom>
              <a:avLst/>
              <a:gdLst/>
              <a:ahLst/>
              <a:cxnLst/>
              <a:rect r="r" b="b" t="t" l="l"/>
              <a:pathLst>
                <a:path h="3656541" w="5143472">
                  <a:moveTo>
                    <a:pt x="0" y="0"/>
                  </a:moveTo>
                  <a:lnTo>
                    <a:pt x="5143472" y="0"/>
                  </a:lnTo>
                  <a:lnTo>
                    <a:pt x="5143472" y="3656541"/>
                  </a:lnTo>
                  <a:lnTo>
                    <a:pt x="0" y="365654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2" id="22"/>
            <p:cNvSpPr/>
            <p:nvPr/>
          </p:nvSpPr>
          <p:spPr>
            <a:xfrm flipH="false" flipV="false" rot="0">
              <a:off x="7290341" y="0"/>
              <a:ext cx="5143472" cy="3656541"/>
            </a:xfrm>
            <a:custGeom>
              <a:avLst/>
              <a:gdLst/>
              <a:ahLst/>
              <a:cxnLst/>
              <a:rect r="r" b="b" t="t" l="l"/>
              <a:pathLst>
                <a:path h="3656541" w="5143472">
                  <a:moveTo>
                    <a:pt x="0" y="0"/>
                  </a:moveTo>
                  <a:lnTo>
                    <a:pt x="5143472" y="0"/>
                  </a:lnTo>
                  <a:lnTo>
                    <a:pt x="5143472" y="3656541"/>
                  </a:lnTo>
                  <a:lnTo>
                    <a:pt x="0" y="365654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0">
              <a:off x="9941604" y="0"/>
              <a:ext cx="5143472" cy="3656541"/>
            </a:xfrm>
            <a:custGeom>
              <a:avLst/>
              <a:gdLst/>
              <a:ahLst/>
              <a:cxnLst/>
              <a:rect r="r" b="b" t="t" l="l"/>
              <a:pathLst>
                <a:path h="3656541" w="5143472">
                  <a:moveTo>
                    <a:pt x="0" y="0"/>
                  </a:moveTo>
                  <a:lnTo>
                    <a:pt x="5143473" y="0"/>
                  </a:lnTo>
                  <a:lnTo>
                    <a:pt x="5143473" y="3656541"/>
                  </a:lnTo>
                  <a:lnTo>
                    <a:pt x="0" y="365654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24" id="24"/>
          <p:cNvSpPr txBox="true"/>
          <p:nvPr/>
        </p:nvSpPr>
        <p:spPr>
          <a:xfrm rot="0">
            <a:off x="3625536" y="3306919"/>
            <a:ext cx="10803540" cy="4910188"/>
          </a:xfrm>
          <a:prstGeom prst="rect">
            <a:avLst/>
          </a:prstGeom>
        </p:spPr>
        <p:txBody>
          <a:bodyPr anchor="t" rtlCol="false" tIns="0" lIns="0" bIns="0" rIns="0">
            <a:spAutoFit/>
          </a:bodyPr>
          <a:lstStyle/>
          <a:p>
            <a:pPr algn="just">
              <a:lnSpc>
                <a:spcPts val="3524"/>
              </a:lnSpc>
            </a:pPr>
            <a:r>
              <a:rPr lang="en-US" sz="2517">
                <a:solidFill>
                  <a:srgbClr val="000000"/>
                </a:solidFill>
                <a:latin typeface="Tenor Sans"/>
                <a:ea typeface="Tenor Sans"/>
                <a:cs typeface="Tenor Sans"/>
                <a:sym typeface="Tenor Sans"/>
              </a:rPr>
              <a:t>Ada dua teknik traversal utama:</a:t>
            </a:r>
          </a:p>
          <a:p>
            <a:pPr algn="just" marL="543520" indent="-271760" lvl="1">
              <a:lnSpc>
                <a:spcPts val="3524"/>
              </a:lnSpc>
              <a:buFont typeface="Arial"/>
              <a:buChar char="•"/>
            </a:pPr>
            <a:r>
              <a:rPr lang="en-US" sz="2517">
                <a:solidFill>
                  <a:srgbClr val="000000"/>
                </a:solidFill>
                <a:latin typeface="Tenor Sans"/>
                <a:ea typeface="Tenor Sans"/>
                <a:cs typeface="Tenor Sans"/>
                <a:sym typeface="Tenor Sans"/>
              </a:rPr>
              <a:t>Breadth-First Search (BFS) menjelajahi graf secara melebar, mulai dari node awal lalu mengunjungi semua tetangga terdekat terlebih dahulu sebelum melangkah ke lapisan berikutnya. BFS biasanya menggunakan struktur data antrian (queue) dan efektif untuk menemukan jalur terpendek dalam graf tak berbobot.</a:t>
            </a:r>
          </a:p>
          <a:p>
            <a:pPr algn="just" marL="543520" indent="-271760" lvl="1">
              <a:lnSpc>
                <a:spcPts val="3524"/>
              </a:lnSpc>
              <a:buFont typeface="Arial"/>
              <a:buChar char="•"/>
            </a:pPr>
            <a:r>
              <a:rPr lang="en-US" sz="2517">
                <a:solidFill>
                  <a:srgbClr val="000000"/>
                </a:solidFill>
                <a:latin typeface="Tenor Sans"/>
                <a:ea typeface="Tenor Sans"/>
                <a:cs typeface="Tenor Sans"/>
                <a:sym typeface="Tenor Sans"/>
              </a:rPr>
              <a:t>Depth-First Search (DFS) menelusuri graf sedalam mungkin di satu cabang sebelum kembali mundur. DFS menggunakan stack (atau rekursi) dan berguna dalam berbagai aplikasi seperti topological sort dan pendeteksian siklus.</a:t>
            </a:r>
          </a:p>
          <a:p>
            <a:pPr algn="just">
              <a:lnSpc>
                <a:spcPts val="3524"/>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6218" y="1028700"/>
            <a:ext cx="16375564" cy="8229600"/>
            <a:chOff x="0" y="0"/>
            <a:chExt cx="21834086" cy="10972800"/>
          </a:xfrm>
        </p:grpSpPr>
        <p:sp>
          <p:nvSpPr>
            <p:cNvPr name="Freeform 3" id="3"/>
            <p:cNvSpPr/>
            <p:nvPr/>
          </p:nvSpPr>
          <p:spPr>
            <a:xfrm flipH="false" flipV="false" rot="0">
              <a:off x="0" y="0"/>
              <a:ext cx="10972800" cy="10972800"/>
            </a:xfrm>
            <a:custGeom>
              <a:avLst/>
              <a:gdLst/>
              <a:ahLst/>
              <a:cxnLst/>
              <a:rect r="r" b="b" t="t" l="l"/>
              <a:pathLst>
                <a:path h="10972800" w="10972800">
                  <a:moveTo>
                    <a:pt x="0" y="0"/>
                  </a:moveTo>
                  <a:lnTo>
                    <a:pt x="10972800" y="0"/>
                  </a:lnTo>
                  <a:lnTo>
                    <a:pt x="10972800" y="10972800"/>
                  </a:lnTo>
                  <a:lnTo>
                    <a:pt x="0" y="109728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72800" y="0"/>
              <a:ext cx="10861286" cy="10972800"/>
            </a:xfrm>
            <a:custGeom>
              <a:avLst/>
              <a:gdLst/>
              <a:ahLst/>
              <a:cxnLst/>
              <a:rect r="r" b="b" t="t" l="l"/>
              <a:pathLst>
                <a:path h="10972800" w="10861286">
                  <a:moveTo>
                    <a:pt x="0" y="0"/>
                  </a:moveTo>
                  <a:lnTo>
                    <a:pt x="10861286" y="0"/>
                  </a:lnTo>
                  <a:lnTo>
                    <a:pt x="10861286" y="10972800"/>
                  </a:lnTo>
                  <a:lnTo>
                    <a:pt x="0" y="109728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1026" t="0" r="0" b="0"/>
              </a:stretch>
            </a:blipFill>
          </p:spPr>
        </p:sp>
      </p:grpSp>
      <p:sp>
        <p:nvSpPr>
          <p:cNvPr name="Freeform 5" id="5"/>
          <p:cNvSpPr/>
          <p:nvPr/>
        </p:nvSpPr>
        <p:spPr>
          <a:xfrm flipH="true" flipV="false" rot="0">
            <a:off x="1800674" y="1028700"/>
            <a:ext cx="754288" cy="775937"/>
          </a:xfrm>
          <a:custGeom>
            <a:avLst/>
            <a:gdLst/>
            <a:ahLst/>
            <a:cxnLst/>
            <a:rect r="r" b="b" t="t" l="l"/>
            <a:pathLst>
              <a:path h="775937" w="754288">
                <a:moveTo>
                  <a:pt x="754289" y="0"/>
                </a:moveTo>
                <a:lnTo>
                  <a:pt x="0" y="0"/>
                </a:lnTo>
                <a:lnTo>
                  <a:pt x="0" y="775937"/>
                </a:lnTo>
                <a:lnTo>
                  <a:pt x="754289" y="775937"/>
                </a:lnTo>
                <a:lnTo>
                  <a:pt x="754289"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6" id="6"/>
          <p:cNvSpPr/>
          <p:nvPr/>
        </p:nvSpPr>
        <p:spPr>
          <a:xfrm flipH="false" flipV="false" rot="0">
            <a:off x="16152710" y="1676937"/>
            <a:ext cx="562948" cy="609861"/>
          </a:xfrm>
          <a:custGeom>
            <a:avLst/>
            <a:gdLst/>
            <a:ahLst/>
            <a:cxnLst/>
            <a:rect r="r" b="b" t="t" l="l"/>
            <a:pathLst>
              <a:path h="609861" w="562948">
                <a:moveTo>
                  <a:pt x="0" y="0"/>
                </a:moveTo>
                <a:lnTo>
                  <a:pt x="562949" y="0"/>
                </a:lnTo>
                <a:lnTo>
                  <a:pt x="562949" y="609861"/>
                </a:lnTo>
                <a:lnTo>
                  <a:pt x="0" y="609861"/>
                </a:lnTo>
                <a:lnTo>
                  <a:pt x="0" y="0"/>
                </a:lnTo>
                <a:close/>
              </a:path>
            </a:pathLst>
          </a:custGeom>
          <a:blipFill>
            <a:blip r:embed="rId6">
              <a:extLst>
                <a:ext uri="{96DAC541-7B7A-43D3-8B79-37D633B846F1}">
                  <asvg:svgBlip xmlns:asvg="http://schemas.microsoft.com/office/drawing/2016/SVG/main" r:embed="rId7"/>
                </a:ext>
              </a:extLst>
            </a:blip>
            <a:stretch>
              <a:fillRect l="-254470" t="-232775" r="-26687" b="-59741"/>
            </a:stretch>
          </a:blipFill>
        </p:spPr>
      </p:sp>
      <p:sp>
        <p:nvSpPr>
          <p:cNvPr name="Freeform 7" id="7"/>
          <p:cNvSpPr/>
          <p:nvPr/>
        </p:nvSpPr>
        <p:spPr>
          <a:xfrm flipH="true" flipV="false" rot="0">
            <a:off x="846976" y="5676706"/>
            <a:ext cx="562948" cy="609861"/>
          </a:xfrm>
          <a:custGeom>
            <a:avLst/>
            <a:gdLst/>
            <a:ahLst/>
            <a:cxnLst/>
            <a:rect r="r" b="b" t="t" l="l"/>
            <a:pathLst>
              <a:path h="609861" w="562948">
                <a:moveTo>
                  <a:pt x="562948" y="0"/>
                </a:moveTo>
                <a:lnTo>
                  <a:pt x="0" y="0"/>
                </a:lnTo>
                <a:lnTo>
                  <a:pt x="0" y="609861"/>
                </a:lnTo>
                <a:lnTo>
                  <a:pt x="562948" y="609861"/>
                </a:lnTo>
                <a:lnTo>
                  <a:pt x="562948" y="0"/>
                </a:lnTo>
                <a:close/>
              </a:path>
            </a:pathLst>
          </a:custGeom>
          <a:blipFill>
            <a:blip r:embed="rId6">
              <a:extLst>
                <a:ext uri="{96DAC541-7B7A-43D3-8B79-37D633B846F1}">
                  <asvg:svgBlip xmlns:asvg="http://schemas.microsoft.com/office/drawing/2016/SVG/main" r:embed="rId7"/>
                </a:ext>
              </a:extLst>
            </a:blip>
            <a:stretch>
              <a:fillRect l="-254470" t="-232775" r="-26687" b="-59741"/>
            </a:stretch>
          </a:blipFill>
        </p:spPr>
      </p:sp>
      <p:sp>
        <p:nvSpPr>
          <p:cNvPr name="Freeform 8" id="8"/>
          <p:cNvSpPr/>
          <p:nvPr/>
        </p:nvSpPr>
        <p:spPr>
          <a:xfrm flipH="false" flipV="false" rot="0">
            <a:off x="13700660" y="8937657"/>
            <a:ext cx="623394" cy="641286"/>
          </a:xfrm>
          <a:custGeom>
            <a:avLst/>
            <a:gdLst/>
            <a:ahLst/>
            <a:cxnLst/>
            <a:rect r="r" b="b" t="t" l="l"/>
            <a:pathLst>
              <a:path h="641286" w="623394">
                <a:moveTo>
                  <a:pt x="0" y="0"/>
                </a:moveTo>
                <a:lnTo>
                  <a:pt x="623394" y="0"/>
                </a:lnTo>
                <a:lnTo>
                  <a:pt x="623394" y="641286"/>
                </a:lnTo>
                <a:lnTo>
                  <a:pt x="0" y="641286"/>
                </a:lnTo>
                <a:lnTo>
                  <a:pt x="0" y="0"/>
                </a:lnTo>
                <a:close/>
              </a:path>
            </a:pathLst>
          </a:custGeom>
          <a:blipFill>
            <a:blip r:embed="rId4">
              <a:extLst>
                <a:ext uri="{96DAC541-7B7A-43D3-8B79-37D633B846F1}">
                  <asvg:svgBlip xmlns:asvg="http://schemas.microsoft.com/office/drawing/2016/SVG/main" r:embed="rId5"/>
                </a:ext>
              </a:extLst>
            </a:blip>
            <a:stretch>
              <a:fillRect l="0" t="-163364" r="-142846" b="0"/>
            </a:stretch>
          </a:blipFill>
        </p:spPr>
      </p:sp>
      <p:sp>
        <p:nvSpPr>
          <p:cNvPr name="Freeform 9" id="9"/>
          <p:cNvSpPr/>
          <p:nvPr/>
        </p:nvSpPr>
        <p:spPr>
          <a:xfrm flipH="false" flipV="false" rot="-1527032">
            <a:off x="-1415351" y="1260747"/>
            <a:ext cx="3112058" cy="3522465"/>
          </a:xfrm>
          <a:custGeom>
            <a:avLst/>
            <a:gdLst/>
            <a:ahLst/>
            <a:cxnLst/>
            <a:rect r="r" b="b" t="t" l="l"/>
            <a:pathLst>
              <a:path h="3522465" w="3112058">
                <a:moveTo>
                  <a:pt x="0" y="0"/>
                </a:moveTo>
                <a:lnTo>
                  <a:pt x="3112058" y="0"/>
                </a:lnTo>
                <a:lnTo>
                  <a:pt x="3112058" y="3522465"/>
                </a:lnTo>
                <a:lnTo>
                  <a:pt x="0" y="35224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2903624" y="1426782"/>
            <a:ext cx="12480753" cy="1595197"/>
          </a:xfrm>
          <a:prstGeom prst="rect">
            <a:avLst/>
          </a:prstGeom>
        </p:spPr>
        <p:txBody>
          <a:bodyPr anchor="t" rtlCol="false" tIns="0" lIns="0" bIns="0" rIns="0">
            <a:spAutoFit/>
          </a:bodyPr>
          <a:lstStyle/>
          <a:p>
            <a:pPr algn="ctr">
              <a:lnSpc>
                <a:spcPts val="5956"/>
              </a:lnSpc>
            </a:pPr>
            <a:r>
              <a:rPr lang="en-US" sz="6618">
                <a:solidFill>
                  <a:srgbClr val="004C42"/>
                </a:solidFill>
                <a:latin typeface="Pluma Bold"/>
                <a:ea typeface="Pluma Bold"/>
                <a:cs typeface="Pluma Bold"/>
                <a:sym typeface="Pluma Bold"/>
              </a:rPr>
              <a:t>Kelebihan dan kekurangan TRAVERSAL</a:t>
            </a:r>
          </a:p>
        </p:txBody>
      </p:sp>
      <p:sp>
        <p:nvSpPr>
          <p:cNvPr name="Freeform 11" id="11"/>
          <p:cNvSpPr/>
          <p:nvPr/>
        </p:nvSpPr>
        <p:spPr>
          <a:xfrm flipH="false" flipV="false" rot="0">
            <a:off x="734431" y="8217107"/>
            <a:ext cx="1958657" cy="1239293"/>
          </a:xfrm>
          <a:custGeom>
            <a:avLst/>
            <a:gdLst/>
            <a:ahLst/>
            <a:cxnLst/>
            <a:rect r="r" b="b" t="t" l="l"/>
            <a:pathLst>
              <a:path h="1239293" w="1958657">
                <a:moveTo>
                  <a:pt x="0" y="0"/>
                </a:moveTo>
                <a:lnTo>
                  <a:pt x="1958656" y="0"/>
                </a:lnTo>
                <a:lnTo>
                  <a:pt x="1958656" y="1239293"/>
                </a:lnTo>
                <a:lnTo>
                  <a:pt x="0" y="1239293"/>
                </a:lnTo>
                <a:lnTo>
                  <a:pt x="0" y="0"/>
                </a:lnTo>
                <a:close/>
              </a:path>
            </a:pathLst>
          </a:custGeom>
          <a:blipFill>
            <a:blip r:embed="rId10">
              <a:extLst>
                <a:ext uri="{96DAC541-7B7A-43D3-8B79-37D633B846F1}">
                  <asvg:svgBlip xmlns:asvg="http://schemas.microsoft.com/office/drawing/2016/SVG/main" r:embed="rId11"/>
                </a:ext>
              </a:extLst>
            </a:blip>
            <a:stretch>
              <a:fillRect l="-44810" t="-125212" r="0" b="0"/>
            </a:stretch>
          </a:blipFill>
        </p:spPr>
      </p:sp>
      <p:sp>
        <p:nvSpPr>
          <p:cNvPr name="Freeform 12" id="12"/>
          <p:cNvSpPr/>
          <p:nvPr/>
        </p:nvSpPr>
        <p:spPr>
          <a:xfrm flipH="false" flipV="false" rot="0">
            <a:off x="15752050" y="2889825"/>
            <a:ext cx="1507250" cy="1233134"/>
          </a:xfrm>
          <a:custGeom>
            <a:avLst/>
            <a:gdLst/>
            <a:ahLst/>
            <a:cxnLst/>
            <a:rect r="r" b="b" t="t" l="l"/>
            <a:pathLst>
              <a:path h="1233134" w="1507250">
                <a:moveTo>
                  <a:pt x="0" y="0"/>
                </a:moveTo>
                <a:lnTo>
                  <a:pt x="1507250" y="0"/>
                </a:lnTo>
                <a:lnTo>
                  <a:pt x="1507250" y="1233134"/>
                </a:lnTo>
                <a:lnTo>
                  <a:pt x="0" y="1233134"/>
                </a:lnTo>
                <a:lnTo>
                  <a:pt x="0" y="0"/>
                </a:lnTo>
                <a:close/>
              </a:path>
            </a:pathLst>
          </a:custGeom>
          <a:blipFill>
            <a:blip r:embed="rId10">
              <a:extLst>
                <a:ext uri="{96DAC541-7B7A-43D3-8B79-37D633B846F1}">
                  <asvg:svgBlip xmlns:asvg="http://schemas.microsoft.com/office/drawing/2016/SVG/main" r:embed="rId11"/>
                </a:ext>
              </a:extLst>
            </a:blip>
            <a:stretch>
              <a:fillRect l="0" t="0" r="-53626" b="-84777"/>
            </a:stretch>
          </a:blipFill>
        </p:spPr>
      </p:sp>
      <p:grpSp>
        <p:nvGrpSpPr>
          <p:cNvPr name="Group 13" id="13"/>
          <p:cNvGrpSpPr/>
          <p:nvPr/>
        </p:nvGrpSpPr>
        <p:grpSpPr>
          <a:xfrm rot="0">
            <a:off x="2302562" y="3184233"/>
            <a:ext cx="11099971" cy="2690573"/>
            <a:chOff x="0" y="0"/>
            <a:chExt cx="14799962" cy="3587431"/>
          </a:xfrm>
        </p:grpSpPr>
        <p:sp>
          <p:nvSpPr>
            <p:cNvPr name="Freeform 14" id="14"/>
            <p:cNvSpPr/>
            <p:nvPr/>
          </p:nvSpPr>
          <p:spPr>
            <a:xfrm flipH="false" flipV="false" rot="0">
              <a:off x="0" y="0"/>
              <a:ext cx="5046258" cy="3587431"/>
            </a:xfrm>
            <a:custGeom>
              <a:avLst/>
              <a:gdLst/>
              <a:ahLst/>
              <a:cxnLst/>
              <a:rect r="r" b="b" t="t" l="l"/>
              <a:pathLst>
                <a:path h="3587431" w="5046258">
                  <a:moveTo>
                    <a:pt x="0" y="0"/>
                  </a:moveTo>
                  <a:lnTo>
                    <a:pt x="5046258" y="0"/>
                  </a:lnTo>
                  <a:lnTo>
                    <a:pt x="5046258" y="3587431"/>
                  </a:lnTo>
                  <a:lnTo>
                    <a:pt x="0" y="35874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3576275" y="0"/>
              <a:ext cx="5046258" cy="3587431"/>
            </a:xfrm>
            <a:custGeom>
              <a:avLst/>
              <a:gdLst/>
              <a:ahLst/>
              <a:cxnLst/>
              <a:rect r="r" b="b" t="t" l="l"/>
              <a:pathLst>
                <a:path h="3587431" w="5046258">
                  <a:moveTo>
                    <a:pt x="0" y="0"/>
                  </a:moveTo>
                  <a:lnTo>
                    <a:pt x="5046258" y="0"/>
                  </a:lnTo>
                  <a:lnTo>
                    <a:pt x="5046258" y="3587431"/>
                  </a:lnTo>
                  <a:lnTo>
                    <a:pt x="0" y="35874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7152550" y="0"/>
              <a:ext cx="5046258" cy="3587431"/>
            </a:xfrm>
            <a:custGeom>
              <a:avLst/>
              <a:gdLst/>
              <a:ahLst/>
              <a:cxnLst/>
              <a:rect r="r" b="b" t="t" l="l"/>
              <a:pathLst>
                <a:path h="3587431" w="5046258">
                  <a:moveTo>
                    <a:pt x="0" y="0"/>
                  </a:moveTo>
                  <a:lnTo>
                    <a:pt x="5046259" y="0"/>
                  </a:lnTo>
                  <a:lnTo>
                    <a:pt x="5046259" y="3587431"/>
                  </a:lnTo>
                  <a:lnTo>
                    <a:pt x="0" y="35874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9753703" y="0"/>
              <a:ext cx="5046258" cy="3587431"/>
            </a:xfrm>
            <a:custGeom>
              <a:avLst/>
              <a:gdLst/>
              <a:ahLst/>
              <a:cxnLst/>
              <a:rect r="r" b="b" t="t" l="l"/>
              <a:pathLst>
                <a:path h="3587431" w="5046258">
                  <a:moveTo>
                    <a:pt x="0" y="0"/>
                  </a:moveTo>
                  <a:lnTo>
                    <a:pt x="5046259" y="0"/>
                  </a:lnTo>
                  <a:lnTo>
                    <a:pt x="5046259" y="3587431"/>
                  </a:lnTo>
                  <a:lnTo>
                    <a:pt x="0" y="35874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18" id="18"/>
          <p:cNvSpPr/>
          <p:nvPr/>
        </p:nvSpPr>
        <p:spPr>
          <a:xfrm flipH="false" flipV="false" rot="1238559">
            <a:off x="14864031" y="5492927"/>
            <a:ext cx="5410326" cy="5816972"/>
          </a:xfrm>
          <a:custGeom>
            <a:avLst/>
            <a:gdLst/>
            <a:ahLst/>
            <a:cxnLst/>
            <a:rect r="r" b="b" t="t" l="l"/>
            <a:pathLst>
              <a:path h="5816972" w="5410326">
                <a:moveTo>
                  <a:pt x="0" y="0"/>
                </a:moveTo>
                <a:lnTo>
                  <a:pt x="5410327" y="0"/>
                </a:lnTo>
                <a:lnTo>
                  <a:pt x="5410327" y="5816972"/>
                </a:lnTo>
                <a:lnTo>
                  <a:pt x="0" y="58169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9" id="19"/>
          <p:cNvGrpSpPr/>
          <p:nvPr/>
        </p:nvGrpSpPr>
        <p:grpSpPr>
          <a:xfrm rot="0">
            <a:off x="5120377" y="6276781"/>
            <a:ext cx="11313807" cy="2742406"/>
            <a:chOff x="0" y="0"/>
            <a:chExt cx="15085077" cy="3656541"/>
          </a:xfrm>
        </p:grpSpPr>
        <p:sp>
          <p:nvSpPr>
            <p:cNvPr name="Freeform 20" id="20"/>
            <p:cNvSpPr/>
            <p:nvPr/>
          </p:nvSpPr>
          <p:spPr>
            <a:xfrm flipH="false" flipV="false" rot="0">
              <a:off x="0" y="0"/>
              <a:ext cx="5143472" cy="3656541"/>
            </a:xfrm>
            <a:custGeom>
              <a:avLst/>
              <a:gdLst/>
              <a:ahLst/>
              <a:cxnLst/>
              <a:rect r="r" b="b" t="t" l="l"/>
              <a:pathLst>
                <a:path h="3656541" w="5143472">
                  <a:moveTo>
                    <a:pt x="0" y="0"/>
                  </a:moveTo>
                  <a:lnTo>
                    <a:pt x="5143472" y="0"/>
                  </a:lnTo>
                  <a:lnTo>
                    <a:pt x="5143472" y="3656541"/>
                  </a:lnTo>
                  <a:lnTo>
                    <a:pt x="0" y="36565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1" id="21"/>
            <p:cNvSpPr/>
            <p:nvPr/>
          </p:nvSpPr>
          <p:spPr>
            <a:xfrm flipH="false" flipV="false" rot="0">
              <a:off x="3645171" y="0"/>
              <a:ext cx="5143472" cy="3656541"/>
            </a:xfrm>
            <a:custGeom>
              <a:avLst/>
              <a:gdLst/>
              <a:ahLst/>
              <a:cxnLst/>
              <a:rect r="r" b="b" t="t" l="l"/>
              <a:pathLst>
                <a:path h="3656541" w="5143472">
                  <a:moveTo>
                    <a:pt x="0" y="0"/>
                  </a:moveTo>
                  <a:lnTo>
                    <a:pt x="5143472" y="0"/>
                  </a:lnTo>
                  <a:lnTo>
                    <a:pt x="5143472" y="3656541"/>
                  </a:lnTo>
                  <a:lnTo>
                    <a:pt x="0" y="36565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7290341" y="0"/>
              <a:ext cx="5143472" cy="3656541"/>
            </a:xfrm>
            <a:custGeom>
              <a:avLst/>
              <a:gdLst/>
              <a:ahLst/>
              <a:cxnLst/>
              <a:rect r="r" b="b" t="t" l="l"/>
              <a:pathLst>
                <a:path h="3656541" w="5143472">
                  <a:moveTo>
                    <a:pt x="0" y="0"/>
                  </a:moveTo>
                  <a:lnTo>
                    <a:pt x="5143472" y="0"/>
                  </a:lnTo>
                  <a:lnTo>
                    <a:pt x="5143472" y="3656541"/>
                  </a:lnTo>
                  <a:lnTo>
                    <a:pt x="0" y="36565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9941604" y="0"/>
              <a:ext cx="5143472" cy="3656541"/>
            </a:xfrm>
            <a:custGeom>
              <a:avLst/>
              <a:gdLst/>
              <a:ahLst/>
              <a:cxnLst/>
              <a:rect r="r" b="b" t="t" l="l"/>
              <a:pathLst>
                <a:path h="3656541" w="5143472">
                  <a:moveTo>
                    <a:pt x="0" y="0"/>
                  </a:moveTo>
                  <a:lnTo>
                    <a:pt x="5143473" y="0"/>
                  </a:lnTo>
                  <a:lnTo>
                    <a:pt x="5143473" y="3656541"/>
                  </a:lnTo>
                  <a:lnTo>
                    <a:pt x="0" y="36565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TextBox 24" id="24"/>
          <p:cNvSpPr txBox="true"/>
          <p:nvPr/>
        </p:nvSpPr>
        <p:spPr>
          <a:xfrm rot="0">
            <a:off x="2554963" y="3579279"/>
            <a:ext cx="10365005" cy="1701693"/>
          </a:xfrm>
          <a:prstGeom prst="rect">
            <a:avLst/>
          </a:prstGeom>
        </p:spPr>
        <p:txBody>
          <a:bodyPr anchor="t" rtlCol="false" tIns="0" lIns="0" bIns="0" rIns="0">
            <a:spAutoFit/>
          </a:bodyPr>
          <a:lstStyle/>
          <a:p>
            <a:pPr algn="just">
              <a:lnSpc>
                <a:spcPts val="3381"/>
              </a:lnSpc>
            </a:pPr>
            <a:r>
              <a:rPr lang="en-US" sz="2415">
                <a:solidFill>
                  <a:srgbClr val="000000"/>
                </a:solidFill>
                <a:latin typeface="Tenor Sans"/>
                <a:ea typeface="Tenor Sans"/>
                <a:cs typeface="Tenor Sans"/>
                <a:sym typeface="Tenor Sans"/>
              </a:rPr>
              <a:t>BFS (Breadth-First Search)</a:t>
            </a:r>
          </a:p>
          <a:p>
            <a:pPr algn="just">
              <a:lnSpc>
                <a:spcPts val="3381"/>
              </a:lnSpc>
            </a:pPr>
            <a:r>
              <a:rPr lang="en-US" sz="2415">
                <a:solidFill>
                  <a:srgbClr val="000000"/>
                </a:solidFill>
                <a:latin typeface="Tenor Sans"/>
                <a:ea typeface="Tenor Sans"/>
                <a:cs typeface="Tenor Sans"/>
                <a:sym typeface="Tenor Sans"/>
              </a:rPr>
              <a:t> ➔ Kelebihan: Menemukan jalur terpendek dalam graf tak berbobot.</a:t>
            </a:r>
          </a:p>
          <a:p>
            <a:pPr algn="just">
              <a:lnSpc>
                <a:spcPts val="3381"/>
              </a:lnSpc>
            </a:pPr>
            <a:r>
              <a:rPr lang="en-US" sz="2415">
                <a:solidFill>
                  <a:srgbClr val="000000"/>
                </a:solidFill>
                <a:latin typeface="Tenor Sans"/>
                <a:ea typeface="Tenor Sans"/>
                <a:cs typeface="Tenor Sans"/>
                <a:sym typeface="Tenor Sans"/>
              </a:rPr>
              <a:t> ➔ Kekurangan: Membutuhkan memori besar karena harus menyimpan semua simpul pada level yang sama sebelum lanjut.</a:t>
            </a:r>
          </a:p>
        </p:txBody>
      </p:sp>
      <p:sp>
        <p:nvSpPr>
          <p:cNvPr name="TextBox 25" id="25"/>
          <p:cNvSpPr txBox="true"/>
          <p:nvPr/>
        </p:nvSpPr>
        <p:spPr>
          <a:xfrm rot="0">
            <a:off x="5387045" y="6773325"/>
            <a:ext cx="10365005" cy="1700777"/>
          </a:xfrm>
          <a:prstGeom prst="rect">
            <a:avLst/>
          </a:prstGeom>
        </p:spPr>
        <p:txBody>
          <a:bodyPr anchor="t" rtlCol="false" tIns="0" lIns="0" bIns="0" rIns="0">
            <a:spAutoFit/>
          </a:bodyPr>
          <a:lstStyle/>
          <a:p>
            <a:pPr algn="just">
              <a:lnSpc>
                <a:spcPts val="3381"/>
              </a:lnSpc>
            </a:pPr>
            <a:r>
              <a:rPr lang="en-US" sz="2415">
                <a:solidFill>
                  <a:srgbClr val="000000"/>
                </a:solidFill>
                <a:latin typeface="Tenor Sans"/>
                <a:ea typeface="Tenor Sans"/>
                <a:cs typeface="Tenor Sans"/>
                <a:sym typeface="Tenor Sans"/>
              </a:rPr>
              <a:t>DFS (Depth-First Search)</a:t>
            </a:r>
          </a:p>
          <a:p>
            <a:pPr algn="just">
              <a:lnSpc>
                <a:spcPts val="3381"/>
              </a:lnSpc>
            </a:pPr>
            <a:r>
              <a:rPr lang="en-US" sz="2415">
                <a:solidFill>
                  <a:srgbClr val="000000"/>
                </a:solidFill>
                <a:latin typeface="Tenor Sans"/>
                <a:ea typeface="Tenor Sans"/>
                <a:cs typeface="Tenor Sans"/>
                <a:sym typeface="Tenor Sans"/>
              </a:rPr>
              <a:t> ➔ Kelebihan: Lebih hemat memori daripada BFS dan berguna untuk </a:t>
            </a:r>
          </a:p>
          <a:p>
            <a:pPr algn="just">
              <a:lnSpc>
                <a:spcPts val="3381"/>
              </a:lnSpc>
            </a:pPr>
            <a:r>
              <a:rPr lang="en-US" sz="2415">
                <a:solidFill>
                  <a:srgbClr val="000000"/>
                </a:solidFill>
                <a:latin typeface="Tenor Sans"/>
                <a:ea typeface="Tenor Sans"/>
                <a:cs typeface="Tenor Sans"/>
                <a:sym typeface="Tenor Sans"/>
              </a:rPr>
              <a:t>     </a:t>
            </a:r>
            <a:r>
              <a:rPr lang="en-US" sz="2415">
                <a:solidFill>
                  <a:srgbClr val="000000"/>
                </a:solidFill>
                <a:latin typeface="Tenor Sans"/>
                <a:ea typeface="Tenor Sans"/>
                <a:cs typeface="Tenor Sans"/>
                <a:sym typeface="Tenor Sans"/>
              </a:rPr>
              <a:t>eksplorasi mendalam seperti topological sort.</a:t>
            </a:r>
          </a:p>
          <a:p>
            <a:pPr algn="just">
              <a:lnSpc>
                <a:spcPts val="3381"/>
              </a:lnSpc>
            </a:pPr>
            <a:r>
              <a:rPr lang="en-US" sz="2415">
                <a:solidFill>
                  <a:srgbClr val="000000"/>
                </a:solidFill>
                <a:latin typeface="Tenor Sans"/>
                <a:ea typeface="Tenor Sans"/>
                <a:cs typeface="Tenor Sans"/>
                <a:sym typeface="Tenor Sans"/>
              </a:rPr>
              <a:t> ➔ Kekurangan: Tidak menjamin menemukan jalur terpendek.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DAGlzAHZ2Ew</dc:identifier>
  <dcterms:modified xsi:type="dcterms:W3CDTF">2011-08-01T06:04:30Z</dcterms:modified>
  <cp:revision>1</cp:revision>
  <dc:title>GRAPH BY KELOMPOK 7</dc:title>
</cp:coreProperties>
</file>